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1" r:id="rId1"/>
  </p:sldMasterIdLst>
  <p:notesMasterIdLst>
    <p:notesMasterId r:id="rId36"/>
  </p:notesMasterIdLst>
  <p:handoutMasterIdLst>
    <p:handoutMasterId r:id="rId37"/>
  </p:handoutMasterIdLst>
  <p:sldIdLst>
    <p:sldId id="256" r:id="rId2"/>
    <p:sldId id="423" r:id="rId3"/>
    <p:sldId id="41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385" r:id="rId12"/>
    <p:sldId id="269" r:id="rId13"/>
    <p:sldId id="417" r:id="rId14"/>
    <p:sldId id="272" r:id="rId15"/>
    <p:sldId id="416" r:id="rId16"/>
    <p:sldId id="411" r:id="rId17"/>
    <p:sldId id="324" r:id="rId18"/>
    <p:sldId id="326" r:id="rId19"/>
    <p:sldId id="332" r:id="rId20"/>
    <p:sldId id="335" r:id="rId21"/>
    <p:sldId id="337" r:id="rId22"/>
    <p:sldId id="410" r:id="rId23"/>
    <p:sldId id="352" r:id="rId24"/>
    <p:sldId id="286" r:id="rId25"/>
    <p:sldId id="366" r:id="rId26"/>
    <p:sldId id="296" r:id="rId27"/>
    <p:sldId id="299" r:id="rId28"/>
    <p:sldId id="303" r:id="rId29"/>
    <p:sldId id="396" r:id="rId30"/>
    <p:sldId id="409" r:id="rId31"/>
    <p:sldId id="305" r:id="rId32"/>
    <p:sldId id="307" r:id="rId33"/>
    <p:sldId id="421" r:id="rId34"/>
    <p:sldId id="420" r:id="rId35"/>
  </p:sldIdLst>
  <p:sldSz cx="9144000" cy="6858000" type="screen4x3"/>
  <p:notesSz cx="6815138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27" autoAdjust="0"/>
  </p:normalViewPr>
  <p:slideViewPr>
    <p:cSldViewPr>
      <p:cViewPr varScale="1">
        <p:scale>
          <a:sx n="106" d="100"/>
          <a:sy n="106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335" y="0"/>
            <a:ext cx="2953226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5EE10-D315-4820-9A0C-146F416D4D65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53226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335" y="9433106"/>
            <a:ext cx="2953226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1CB3F-E389-4F26-8DD8-6A5FB8728A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644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AFFC6-E46A-4B47-8853-46CCA697E586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17415"/>
            <a:ext cx="545211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3226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33106"/>
            <a:ext cx="2953226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05432-BA98-495B-92C3-C68663830F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531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Факультет журналистики БГУ был основан 1</a:t>
            </a:r>
            <a:r>
              <a:rPr lang="ru-RU" baseline="0" dirty="0" smtClean="0"/>
              <a:t> ноября 1944 года. Это был первый в Советском Союзе факультет журналистики (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университетах Киева и Москвы одноименные факультеты возникли немного позже – в 1946 и 1947 годах соответственно).</a:t>
            </a:r>
            <a:endParaRPr lang="ru-RU" baseline="0" dirty="0" smtClean="0"/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1 сентября 2008 г. факультет журналистики Белорусского государственного университета преобразован в Институт журналистики БГУ.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5432-BA98-495B-92C3-C68663830FA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редактировании</a:t>
            </a:r>
            <a:r>
              <a:rPr lang="ru-RU" baseline="0" dirty="0" smtClean="0"/>
              <a:t> абитуриент выполняет стилистическую, орфографическую и грамматическую правку предложенных в билете отрывков текстов. При этом необходимо руководствоваться правилами русского (белорусского) языка и уметь пояснить найденные неточности и ошибки.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5432-BA98-495B-92C3-C68663830FA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баллам (процентам) по ЦТ добавляется средний балл аттестата и баллы за два этапа экзамена</a:t>
            </a:r>
            <a:r>
              <a:rPr lang="ru-RU" baseline="0" dirty="0" smtClean="0"/>
              <a:t> «творчество».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5432-BA98-495B-92C3-C68663830FA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5432-BA98-495B-92C3-C68663830FA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Печатные СМИ- классика журналистики. Выпускающей кафедрой по этой специальности является</a:t>
            </a:r>
            <a:r>
              <a:rPr lang="ru-RU" baseline="0" dirty="0" smtClean="0"/>
              <a:t> Кафедра периодической печати – одна из первых кафедр, открытых в Институте.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5432-BA98-495B-92C3-C68663830FA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Печаточка</a:t>
            </a:r>
            <a:r>
              <a:rPr lang="ru-RU" dirty="0" smtClean="0"/>
              <a:t>» –так ласково называют свою специальность студенты и выпускники.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5432-BA98-495B-92C3-C68663830FA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Звезды</a:t>
            </a:r>
            <a:r>
              <a:rPr lang="ru-RU" baseline="0" dirty="0" smtClean="0"/>
              <a:t> отечественного телевидения и радиовещания зажигаются здесь. Специальность «Журналистика аудиовизуальная» традиционно самая популярная у абитуриентов.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5432-BA98-495B-92C3-C68663830FA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журналиста радио и ТВ – это не всегда звездная работа ведущего в кадре</a:t>
            </a:r>
            <a:r>
              <a:rPr lang="ru-RU" baseline="0" dirty="0" smtClean="0"/>
              <a:t> и в студии. Репортеры, редакторы, продюсеры – люди,  которые чаще остаются за кадром, но без которых  не бывает новостей и интересных теле- радио-проектов.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5432-BA98-495B-92C3-C68663830FA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Узнаете эти лица?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5432-BA98-495B-92C3-C68663830FA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Говорят,</a:t>
            </a:r>
            <a:r>
              <a:rPr lang="ru-RU" baseline="0" dirty="0" smtClean="0"/>
              <a:t> за </a:t>
            </a:r>
            <a:r>
              <a:rPr lang="ru-RU" baseline="0" dirty="0" err="1" smtClean="0"/>
              <a:t>веб-журналистикой</a:t>
            </a:r>
            <a:r>
              <a:rPr lang="ru-RU" baseline="0" dirty="0" smtClean="0"/>
              <a:t> – будущее. Не согласиться с таким утверждением нельзя. Поэту параллельно мастерству слова студенты этой специальности изучают </a:t>
            </a:r>
            <a:r>
              <a:rPr lang="ru-RU" baseline="0" dirty="0" err="1" smtClean="0"/>
              <a:t>веб-технологии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5432-BA98-495B-92C3-C68663830FA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Тренируются «на кошках»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5432-BA98-495B-92C3-C68663830FA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Институте журналистики готовят</a:t>
            </a:r>
            <a:r>
              <a:rPr lang="ru-RU" baseline="0" dirty="0" smtClean="0"/>
              <a:t> специалистов по восьми направлениям специальностей. При этом по семи из них проводится общий конкурс.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5432-BA98-495B-92C3-C68663830FA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 не только)))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5432-BA98-495B-92C3-C68663830FA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 покоряют абсолютно разные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медиаплощадки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5432-BA98-495B-92C3-C68663830FA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Журналисты-международники сейчас востребованы и в связи с тем, что наша страна - Республика</a:t>
            </a:r>
            <a:r>
              <a:rPr lang="ru-RU" baseline="0" dirty="0" smtClean="0"/>
              <a:t> Беларусь – все больше укрепляет свои позиции на международной арене. Политика, экономика, спорт – далеко не все направления, в которых работают выпускники специальности «Журналистика международная».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5432-BA98-495B-92C3-C68663830FA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вот «</a:t>
            </a:r>
            <a:r>
              <a:rPr lang="ru-RU" dirty="0" err="1" smtClean="0"/>
              <a:t>Инфоком</a:t>
            </a:r>
            <a:r>
              <a:rPr lang="ru-RU" dirty="0" smtClean="0"/>
              <a:t>» известен и в рекламе, и в «пиаре», и в журналистике. Классные </a:t>
            </a:r>
            <a:r>
              <a:rPr lang="ru-RU" dirty="0" err="1" smtClean="0"/>
              <a:t>креативные</a:t>
            </a:r>
            <a:r>
              <a:rPr lang="ru-RU" dirty="0" smtClean="0"/>
              <a:t> ребята этой специальности становятся настоящими асами общественных связей</a:t>
            </a:r>
            <a:r>
              <a:rPr lang="ru-RU" baseline="0" dirty="0" smtClean="0"/>
              <a:t> и пресс-служб. А все начинается с проектов, которые  еще во время учебы помогают студентам освоить и закрепить профессиональные навыки и умения.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5432-BA98-495B-92C3-C68663830FA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Вот такие они крутые!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5432-BA98-495B-92C3-C68663830FAC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 ни</a:t>
            </a:r>
            <a:r>
              <a:rPr lang="ru-RU" baseline="0" dirty="0" smtClean="0"/>
              <a:t> на минуту не теряют связей со СМИ: сотрудничают, стажируются, проходят практику, работают!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5432-BA98-495B-92C3-C68663830FAC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Сами создают, </a:t>
            </a:r>
            <a:r>
              <a:rPr lang="ru-RU" dirty="0" err="1" smtClean="0"/>
              <a:t>модерируют</a:t>
            </a:r>
            <a:r>
              <a:rPr lang="ru-RU" dirty="0" smtClean="0"/>
              <a:t> и редактируют учебные и факультетские СМИ.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5432-BA98-495B-92C3-C68663830FAC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Институте журналистики налажены связи со СМИ и университетами ближнего и дальнего зарубежья.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5432-BA98-495B-92C3-C68663830FAC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Студенты помимо учебы участвуют в серьезных и несерьезных молодежных организациях: принимают</a:t>
            </a:r>
            <a:r>
              <a:rPr lang="ru-RU" baseline="0" dirty="0" smtClean="0"/>
              <a:t> активное участие в организации учебного процесса и собственного досуга.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5432-BA98-495B-92C3-C68663830FAC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течение года в Институте проводятся мероприятия для абитуриентов. </a:t>
            </a:r>
          </a:p>
          <a:p>
            <a:r>
              <a:rPr lang="ru-RU" dirty="0" smtClean="0"/>
              <a:t>К традиционным Дням открытых дверей,</a:t>
            </a:r>
            <a:r>
              <a:rPr lang="ru-RU" baseline="0" dirty="0" smtClean="0"/>
              <a:t> Школе молодого журналиста и курсам «Творчество» добавились проект «Студент на неделю» и  конкурс «Видео абитуриента».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5432-BA98-495B-92C3-C68663830FAC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поступления в Институт журналистики абитуриенты сдают:</a:t>
            </a:r>
          </a:p>
          <a:p>
            <a:r>
              <a:rPr lang="ru-RU" dirty="0" smtClean="0"/>
              <a:t>по специальности «Информация и коммуникация»:</a:t>
            </a:r>
          </a:p>
          <a:p>
            <a:r>
              <a:rPr lang="ru-RU" dirty="0" smtClean="0"/>
              <a:t>Три ЦТ – по русскому или белорусскому языку, по</a:t>
            </a:r>
            <a:r>
              <a:rPr lang="ru-RU" baseline="0" dirty="0" smtClean="0"/>
              <a:t> истории Беларуси, по обществоведению;</a:t>
            </a:r>
          </a:p>
          <a:p>
            <a:r>
              <a:rPr lang="ru-RU" baseline="0" dirty="0" smtClean="0"/>
              <a:t>по остальным специальностям:</a:t>
            </a:r>
          </a:p>
          <a:p>
            <a:r>
              <a:rPr lang="ru-RU" baseline="0" dirty="0" smtClean="0"/>
              <a:t>Два ЦТ - </a:t>
            </a:r>
            <a:r>
              <a:rPr lang="ru-RU" dirty="0" smtClean="0"/>
              <a:t>по русскому или белорусскому языку и по</a:t>
            </a:r>
            <a:r>
              <a:rPr lang="ru-RU" baseline="0" dirty="0" smtClean="0"/>
              <a:t> истории Беларуси и внутренний экзамен «Творчество».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5432-BA98-495B-92C3-C68663830FA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 этих и других мероприятиях для абитуриентов и студентов Института журналистики, об истории факультета, кафедрах,</a:t>
            </a:r>
            <a:r>
              <a:rPr lang="ru-RU" baseline="0" dirty="0" smtClean="0"/>
              <a:t> иную информацию можно получить в соответствующих разделах сайта Института.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5432-BA98-495B-92C3-C68663830FAC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5432-BA98-495B-92C3-C68663830FAC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Экзамен «Творчество» состоит из двух этапов,</a:t>
            </a:r>
            <a:r>
              <a:rPr lang="ru-RU" baseline="0" dirty="0" smtClean="0"/>
              <a:t> которые, как правило, проходят с интервалом в один день.</a:t>
            </a:r>
          </a:p>
          <a:p>
            <a:r>
              <a:rPr lang="ru-RU" baseline="0" dirty="0" smtClean="0"/>
              <a:t>Это творческое сочинение и устное собеседование. </a:t>
            </a:r>
          </a:p>
          <a:p>
            <a:r>
              <a:rPr lang="ru-RU" baseline="0" dirty="0" smtClean="0"/>
              <a:t>Также следует помнить, что для поступления в Институт журналистики абитуриентам необходимо подготовить творческое </a:t>
            </a:r>
            <a:r>
              <a:rPr lang="ru-RU" baseline="0" dirty="0" err="1" smtClean="0"/>
              <a:t>портфолио</a:t>
            </a:r>
            <a:r>
              <a:rPr lang="ru-RU" baseline="0" dirty="0" smtClean="0"/>
              <a:t>, состоящее не менее чем из пяти материалов (сценариев теле- радиопрограмм), опубликованных (вышедших в эфир) или принятых к публикации в СМИ.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5432-BA98-495B-92C3-C68663830FA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Первый этап  - творческое сочинение. Оно представляет</a:t>
            </a:r>
            <a:r>
              <a:rPr lang="ru-RU" baseline="0" dirty="0" smtClean="0"/>
              <a:t> собой публицистическое эссе на заданную тему (обычно предлагаются три темы на выбор).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5432-BA98-495B-92C3-C68663830FA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Творческое сочинение показывает не только владение навыками грамотной</a:t>
            </a:r>
            <a:r>
              <a:rPr lang="ru-RU" baseline="0" dirty="0" smtClean="0"/>
              <a:t> письменной речи, но также отражает способности абитуриента к оригинальному мышлению, умение анализировать факты, приводить веские аргументы.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5432-BA98-495B-92C3-C68663830FA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втором этапе экзамена</a:t>
            </a:r>
            <a:r>
              <a:rPr lang="ru-RU" baseline="0" dirty="0" smtClean="0"/>
              <a:t> «Творчество» абитуриенты рассказывают о своем журналистском опыте (анализ публикаций), отвечают на устный вопрос (список представлен в разделе для абитуриентов на сайте Института журналистики) и редактируют два небольших текста - на русском и белорусском языках.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5432-BA98-495B-92C3-C68663830FA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Творческие работы предоставляются комиссии на</a:t>
            </a:r>
            <a:r>
              <a:rPr lang="ru-RU" baseline="0" dirty="0" smtClean="0"/>
              <a:t> устном экзамене. Они должны быть </a:t>
            </a:r>
            <a:r>
              <a:rPr lang="ru-RU" dirty="0" smtClean="0"/>
              <a:t>собраны в папку, подписаны и заверены подписью уполномоченного лица и печатью</a:t>
            </a:r>
            <a:r>
              <a:rPr lang="ru-RU" baseline="0" dirty="0" smtClean="0"/>
              <a:t> организации.</a:t>
            </a:r>
          </a:p>
          <a:p>
            <a:r>
              <a:rPr lang="ru-RU" baseline="0" dirty="0" smtClean="0"/>
              <a:t>Для облегчения поиска возможностей опубликования материалов абитуриентов в Институте созданы веб-ресурсы </a:t>
            </a:r>
            <a:r>
              <a:rPr lang="en-US" baseline="0" dirty="0" smtClean="0"/>
              <a:t>studlive.by</a:t>
            </a:r>
            <a:r>
              <a:rPr lang="ru-RU" baseline="0" dirty="0" smtClean="0"/>
              <a:t> и </a:t>
            </a:r>
            <a:r>
              <a:rPr lang="en-US" baseline="0" dirty="0" smtClean="0"/>
              <a:t>websmi.by</a:t>
            </a:r>
            <a:r>
              <a:rPr lang="ru-RU" baseline="0" dirty="0" smtClean="0"/>
              <a:t>, публикации на котором также принимаются при поступлении.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5432-BA98-495B-92C3-C68663830FA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Ответ на устный вопрос должен также отражать способности абитуриента ясно выражать свои мысли и показать, что абитуриенту известны</a:t>
            </a:r>
            <a:r>
              <a:rPr lang="ru-RU" baseline="0" dirty="0" smtClean="0"/>
              <a:t> последние события в стране и мире, и то, как они отражаются в СМИ.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5432-BA98-495B-92C3-C68663830FA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89487-41C4-41C4-B3C5-3CF51DE68827}" type="datetimeFigureOut">
              <a:rPr lang="ru-RU"/>
              <a:pPr>
                <a:defRPr/>
              </a:pPr>
              <a:t>22.12.2019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CC1F5-5E48-4A65-BC6A-A85D56817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5AF61-A22D-42D5-B43C-C7E777EE8C4D}" type="datetimeFigureOut">
              <a:rPr lang="ru-RU"/>
              <a:pPr>
                <a:defRPr/>
              </a:pPr>
              <a:t>22.12.2019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9EA84-1AF5-42CD-BB34-11E980066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49DF0-8289-4564-8FCD-76DE43D66228}" type="datetimeFigureOut">
              <a:rPr lang="ru-RU"/>
              <a:pPr>
                <a:defRPr/>
              </a:pPr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F0025-F4E2-4218-9C87-9617B9F38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19D5-3D9B-4283-91D3-2D4096F52985}" type="datetimeFigureOut">
              <a:rPr lang="ru-RU"/>
              <a:pPr>
                <a:defRPr/>
              </a:pPr>
              <a:t>22.12.2019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7EFFF-461E-467B-A441-1FF665314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2D0D1-295B-4520-814C-6AD69C8021C8}" type="datetimeFigureOut">
              <a:rPr lang="ru-RU"/>
              <a:pPr>
                <a:defRPr/>
              </a:pPr>
              <a:t>22.12.2019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0EE21-4CA4-4FE9-926E-C0688722E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C4E10-18FB-4DE4-8F78-336FBEBB4D6E}" type="datetimeFigureOut">
              <a:rPr lang="ru-RU"/>
              <a:pPr>
                <a:defRPr/>
              </a:pPr>
              <a:t>22.12.2019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B9933-64C9-44CE-A770-2A3B33E6A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353B1-E851-45B0-B961-0D4CC27FDA65}" type="datetimeFigureOut">
              <a:rPr lang="ru-RU"/>
              <a:pPr>
                <a:defRPr/>
              </a:pPr>
              <a:t>22.12.2019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4C657-7FA8-474C-8A98-5E5E798C0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F759E-0AA8-4640-8048-63F01C81536E}" type="datetimeFigureOut">
              <a:rPr lang="ru-RU"/>
              <a:pPr>
                <a:defRPr/>
              </a:pPr>
              <a:t>22.12.2019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E3AA8-911B-4E03-845A-F3560A72B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E005-CBE4-463F-9535-5072961C72D3}" type="datetimeFigureOut">
              <a:rPr lang="ru-RU"/>
              <a:pPr>
                <a:defRPr/>
              </a:pPr>
              <a:t>22.12.2019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4DE2A-8D9D-4600-B1BF-A3971FD45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6775-AEE0-4289-ACBF-C8CEFF6A0DFB}" type="datetimeFigureOut">
              <a:rPr lang="ru-RU"/>
              <a:pPr>
                <a:defRPr/>
              </a:pPr>
              <a:t>22.12.2019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53E66-FE61-407B-8E28-E7A46FC79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4D5E3-52A3-45FF-B447-6223B18139CB}" type="datetimeFigureOut">
              <a:rPr lang="ru-RU"/>
              <a:pPr>
                <a:defRPr/>
              </a:pPr>
              <a:t>22.12.2019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1DAC5-83D7-4941-BDEA-B1E063DA1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FA091C8-FFA6-44AA-BFE3-EA6098147A70}" type="datetimeFigureOut">
              <a:rPr lang="ru-RU"/>
              <a:pPr>
                <a:defRPr/>
              </a:pPr>
              <a:t>22.12.2019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87A94F6-5EF9-41C2-B6A5-D1153C11F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88" r:id="rId4"/>
    <p:sldLayoutId id="2147484194" r:id="rId5"/>
    <p:sldLayoutId id="2147484189" r:id="rId6"/>
    <p:sldLayoutId id="2147484195" r:id="rId7"/>
    <p:sldLayoutId id="2147484196" r:id="rId8"/>
    <p:sldLayoutId id="2147484197" r:id="rId9"/>
    <p:sldLayoutId id="2147484190" r:id="rId10"/>
    <p:sldLayoutId id="21474841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journ@bsu.by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su.by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458200" cy="5575744"/>
          </a:xfrm>
        </p:spPr>
        <p:txBody>
          <a:bodyPr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факультет</a:t>
            </a:r>
            <a:r>
              <a:rPr lang="ru-RU" sz="48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4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журналистики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</a:rPr>
              <a:t>              </a:t>
            </a:r>
            <a:r>
              <a:rPr lang="ru-RU" sz="60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6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05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05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105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Белорусского государственного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университета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10243" name="Picture 3" descr="C:\Documents and Settings\student\Рабочий стол\ну, наконец-то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563" y="214313"/>
            <a:ext cx="1000125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7" descr="Vypusk_2015_06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571875"/>
            <a:ext cx="4643437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8" descr="unnamed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13" y="285750"/>
            <a:ext cx="121443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9" descr="Institut-zhurnalistiki-BGU-460x26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5" y="3143250"/>
            <a:ext cx="39290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Особенности творческого тестирования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285750" y="1571625"/>
            <a:ext cx="8686800" cy="4929188"/>
          </a:xfrm>
        </p:spPr>
        <p:txBody>
          <a:bodyPr anchor="ctr"/>
          <a:lstStyle/>
          <a:p>
            <a:pPr indent="342900" algn="just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b="1" dirty="0" smtClean="0"/>
              <a:t>2. При устном ответе на вопрос</a:t>
            </a:r>
            <a:r>
              <a:rPr lang="en-US" b="1" dirty="0" smtClean="0"/>
              <a:t> </a:t>
            </a:r>
            <a:r>
              <a:rPr lang="ru-RU" b="1" dirty="0" smtClean="0"/>
              <a:t>определяется наличие</a:t>
            </a:r>
            <a:r>
              <a:rPr lang="en-US" b="1" dirty="0" smtClean="0"/>
              <a:t> </a:t>
            </a:r>
            <a:r>
              <a:rPr lang="ru-RU" b="1" dirty="0" smtClean="0"/>
              <a:t>у абитуриента творческих</a:t>
            </a:r>
            <a:r>
              <a:rPr lang="en-US" b="1" dirty="0" smtClean="0"/>
              <a:t> </a:t>
            </a:r>
            <a:r>
              <a:rPr lang="ru-RU" b="1" dirty="0" smtClean="0"/>
              <a:t>способностей, склонности к профессиональной</a:t>
            </a:r>
            <a:r>
              <a:rPr lang="en-US" b="1" dirty="0" smtClean="0"/>
              <a:t> </a:t>
            </a:r>
            <a:r>
              <a:rPr lang="ru-RU" b="1" dirty="0" smtClean="0"/>
              <a:t>журналистской деятельности, аналитического</a:t>
            </a:r>
          </a:p>
          <a:p>
            <a:pPr indent="14288" algn="just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b="1" dirty="0" smtClean="0"/>
              <a:t>мышления, умения давать  оценку</a:t>
            </a:r>
          </a:p>
          <a:p>
            <a:pPr indent="14288" algn="just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b="1" dirty="0" smtClean="0"/>
              <a:t>событиям.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Особенности творческого тестирования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 </a:t>
            </a:r>
            <a:r>
              <a:rPr lang="ru-RU" sz="3600" b="1" dirty="0" smtClean="0"/>
              <a:t>Редактирование текстов</a:t>
            </a:r>
            <a:endParaRPr lang="ru-RU" b="1" dirty="0" smtClean="0"/>
          </a:p>
          <a:p>
            <a:pPr>
              <a:buNone/>
            </a:pPr>
            <a:r>
              <a:rPr lang="ru-RU" sz="3600" dirty="0" smtClean="0"/>
              <a:t>    </a:t>
            </a:r>
          </a:p>
          <a:p>
            <a:pPr algn="ctr">
              <a:buNone/>
            </a:pPr>
            <a:r>
              <a:rPr lang="ru-RU" sz="4000" dirty="0" smtClean="0"/>
              <a:t>Нужно найти ошибки в коротком тексте, исправить, пояснить их, подтверждая правилом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86800" cy="85725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  <a:t>Проходные баллы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75"/>
            <a:ext cx="9144000" cy="6143625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b="1" dirty="0" smtClean="0"/>
              <a:t>         Максимально возможный балл на группу специальностей «Журналистика», «Журналистика международная» и «Литературная работа» – 500</a:t>
            </a:r>
          </a:p>
          <a:p>
            <a:pPr marL="0" indent="-6096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/>
          </a:p>
          <a:p>
            <a:pPr marL="0" indent="-6096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/>
          </a:p>
          <a:p>
            <a:pPr marL="0" indent="-6096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/>
          </a:p>
          <a:p>
            <a:pPr marL="0" indent="-6096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/>
          </a:p>
          <a:p>
            <a:pPr marL="0" indent="-6096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/>
          </a:p>
          <a:p>
            <a:pPr marL="0" indent="-6096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/>
          </a:p>
          <a:p>
            <a:pPr marL="0" indent="-6096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/>
          </a:p>
          <a:p>
            <a:pPr marL="0" indent="-6096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/>
          </a:p>
          <a:p>
            <a:pPr marL="0" indent="-6096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/>
          </a:p>
          <a:p>
            <a:pPr marL="0" indent="-6096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/>
          </a:p>
          <a:p>
            <a:pPr marL="0" indent="-6096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/>
          </a:p>
          <a:p>
            <a:pPr marL="0" indent="-6096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b="1" dirty="0" smtClean="0"/>
              <a:t>         Максимально возможный балл на специальность </a:t>
            </a:r>
          </a:p>
          <a:p>
            <a:pPr marL="0" indent="-6096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b="1" dirty="0" smtClean="0"/>
              <a:t>   «Информация и  коммуникация» – 400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dirty="0"/>
          </a:p>
        </p:txBody>
      </p:sp>
      <p:pic>
        <p:nvPicPr>
          <p:cNvPr id="23556" name="Рисунок 3" descr="Priemka_2007_00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071679"/>
            <a:ext cx="4572013" cy="315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ПРОХОДНЫЕ БАЛЛЫ в 2019 г.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565222"/>
              </p:ext>
            </p:extLst>
          </p:nvPr>
        </p:nvGraphicFramePr>
        <p:xfrm>
          <a:off x="214313" y="820738"/>
          <a:ext cx="8715436" cy="5776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788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8859">
                  <a:extLst>
                    <a:ext uri="{9D8B030D-6E8A-4147-A177-3AD203B41FA5}">
                      <a16:colId xmlns="" xmlns:a16="http://schemas.microsoft.com/office/drawing/2014/main" val="918921695"/>
                    </a:ext>
                  </a:extLst>
                </a:gridCol>
              </a:tblGrid>
              <a:tr h="8317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Специальность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Проходной балл по специальности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Проходной</a:t>
                      </a:r>
                      <a:r>
                        <a:rPr lang="ru-RU" baseline="0" dirty="0" smtClean="0"/>
                        <a:t> балл по общему конкурсу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17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Журналистика (печатные СМИ)</a:t>
                      </a:r>
                    </a:p>
                    <a:p>
                      <a:pPr algn="ctr"/>
                      <a:endParaRPr lang="ru-RU" sz="1800" b="0" u="non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dirty="0" smtClean="0"/>
                        <a:t>350</a:t>
                      </a:r>
                      <a:endParaRPr lang="ru-RU" sz="1800" b="1" u="none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endParaRPr lang="ru-RU" sz="1800" b="1" u="none" dirty="0" smtClean="0"/>
                    </a:p>
                    <a:p>
                      <a:pPr algn="ctr"/>
                      <a:endParaRPr lang="ru-RU" sz="1800" b="1" u="none" dirty="0" smtClean="0"/>
                    </a:p>
                    <a:p>
                      <a:pPr algn="ctr"/>
                      <a:endParaRPr lang="ru-RU" sz="1800" b="1" u="none" dirty="0" smtClean="0"/>
                    </a:p>
                    <a:p>
                      <a:pPr algn="ctr"/>
                      <a:endParaRPr lang="ru-RU" sz="1800" b="1" u="none" dirty="0" smtClean="0"/>
                    </a:p>
                    <a:p>
                      <a:pPr algn="ctr"/>
                      <a:endParaRPr lang="ru-RU" sz="1800" b="1" u="none" dirty="0" smtClean="0"/>
                    </a:p>
                    <a:p>
                      <a:pPr algn="ctr"/>
                      <a:endParaRPr lang="ru-RU" sz="1800" b="1" u="none" dirty="0" smtClean="0"/>
                    </a:p>
                    <a:p>
                      <a:pPr algn="ctr"/>
                      <a:endParaRPr lang="ru-RU" sz="1800" b="1" u="none" dirty="0" smtClean="0"/>
                    </a:p>
                    <a:p>
                      <a:pPr algn="ctr"/>
                      <a:r>
                        <a:rPr lang="ru-RU" sz="1800" b="1" u="none" dirty="0" smtClean="0"/>
                        <a:t>337</a:t>
                      </a:r>
                      <a:endParaRPr lang="ru-RU" sz="1800" b="1" u="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84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Журналистика (аудиовизуальная)</a:t>
                      </a:r>
                    </a:p>
                    <a:p>
                      <a:pPr algn="ctr"/>
                      <a:endParaRPr lang="ru-RU" sz="1800" b="0" u="non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dirty="0" smtClean="0"/>
                        <a:t>389</a:t>
                      </a:r>
                      <a:endParaRPr lang="ru-RU" sz="1800" b="1" u="non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b="1" u="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51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Журналистика (веб-журналистика)</a:t>
                      </a:r>
                    </a:p>
                    <a:p>
                      <a:pPr algn="ctr"/>
                      <a:endParaRPr lang="ru-RU" sz="1800" b="0" u="non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dirty="0" smtClean="0"/>
                        <a:t>382</a:t>
                      </a:r>
                      <a:endParaRPr lang="ru-RU" sz="1800" b="1" u="non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b="1" u="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5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Журналистика международная</a:t>
                      </a:r>
                    </a:p>
                    <a:p>
                      <a:pPr algn="ctr"/>
                      <a:endParaRPr lang="ru-RU" sz="1800" b="0" u="non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smtClean="0"/>
                        <a:t>359</a:t>
                      </a:r>
                      <a:endParaRPr lang="ru-RU" sz="1800" b="1" u="non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b="1" u="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17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Литературная работа (по направлениям)</a:t>
                      </a:r>
                    </a:p>
                    <a:p>
                      <a:pPr algn="ctr"/>
                      <a:endParaRPr lang="ru-RU" sz="1800" b="0" u="non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dirty="0" smtClean="0"/>
                        <a:t>337</a:t>
                      </a:r>
                      <a:endParaRPr lang="ru-RU" sz="1800" b="1" u="non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b="1" u="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317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Информация и коммуникация</a:t>
                      </a:r>
                    </a:p>
                    <a:p>
                      <a:pPr algn="ctr"/>
                      <a:endParaRPr lang="ru-RU" sz="1800" b="0" u="non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dirty="0" smtClean="0"/>
                        <a:t>360</a:t>
                      </a:r>
                      <a:endParaRPr lang="ru-RU" sz="18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dirty="0" smtClean="0"/>
                        <a:t>360</a:t>
                      </a:r>
                      <a:endParaRPr lang="ru-RU" sz="1800" b="1" u="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20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kern="0" cap="none" dirty="0" smtClean="0">
                <a:solidFill>
                  <a:srgbClr val="0070C0"/>
                </a:solidFill>
                <a:effectLst/>
              </a:rPr>
              <a:t>Специальность «Журналистика» (печатные СМИ)</a:t>
            </a:r>
            <a:r>
              <a:rPr lang="ru-RU" sz="4400" b="1" kern="0" cap="non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400" b="1" kern="0" cap="non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43063"/>
            <a:ext cx="8507288" cy="4525962"/>
          </a:xfrm>
        </p:spPr>
        <p:txBody>
          <a:bodyPr>
            <a:normAutofit fontScale="92500" lnSpcReduction="10000"/>
          </a:bodyPr>
          <a:lstStyle/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ru-RU" sz="2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можно работать после окончания факультета: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газетах, журналах, информационных агентствах,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интернет-изданиях, издательствах, пресс-службах и пресс-центрах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Должности, которые можно занимать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ru-RU" sz="2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 факультета</a:t>
            </a:r>
            <a:r>
              <a:rPr lang="ru-RU" sz="2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корреспондент </a:t>
            </a:r>
          </a:p>
          <a:p>
            <a:pPr lvl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собственный корреспондент</a:t>
            </a:r>
          </a:p>
          <a:p>
            <a:pPr lvl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корреспондент </a:t>
            </a:r>
          </a:p>
          <a:p>
            <a:pPr lvl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обозреватель </a:t>
            </a:r>
          </a:p>
          <a:p>
            <a:pPr lvl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отделом </a:t>
            </a:r>
          </a:p>
          <a:p>
            <a:pPr lvl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секретарь</a:t>
            </a:r>
          </a:p>
          <a:p>
            <a:pPr lvl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</a:t>
            </a:r>
            <a:endParaRPr lang="be-BY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432" y="2996952"/>
            <a:ext cx="2865368" cy="3767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+mj-lt"/>
              </a:rPr>
              <a:t>НАШИ ВЫПУСКНИКИ</a:t>
            </a:r>
            <a:endParaRPr lang="ru-RU" sz="4000" b="1" dirty="0">
              <a:latin typeface="+mj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67" y="1196752"/>
            <a:ext cx="391867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5733256"/>
            <a:ext cx="25866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Franklin Gothic Demi Cond" pitchFamily="34" charset="0"/>
              </a:rPr>
              <a:t>Евгений Перлин,</a:t>
            </a:r>
          </a:p>
          <a:p>
            <a:r>
              <a:rPr lang="ru-RU" sz="2000" dirty="0" smtClean="0">
                <a:latin typeface="Franklin Gothic Demi Cond" pitchFamily="34" charset="0"/>
              </a:rPr>
              <a:t>Белтелерадиокомпания</a:t>
            </a:r>
            <a:endParaRPr lang="ru-RU" sz="2000" dirty="0">
              <a:latin typeface="Franklin Gothic Demi Cond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4530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Franklin Gothic Demi Cond" pitchFamily="34" charset="0"/>
              </a:rPr>
              <a:t>Вадим Банный, корреспондент </a:t>
            </a:r>
            <a:r>
              <a:rPr lang="ru-RU" dirty="0">
                <a:latin typeface="Franklin Gothic Demi Cond" pitchFamily="34" charset="0"/>
              </a:rPr>
              <a:t>газеты </a:t>
            </a:r>
            <a:r>
              <a:rPr lang="ru-RU" dirty="0" smtClean="0">
                <a:latin typeface="Franklin Gothic Demi Cond" pitchFamily="34" charset="0"/>
              </a:rPr>
              <a:t>«Сельская Газета»</a:t>
            </a:r>
            <a:endParaRPr lang="ru-RU" dirty="0">
              <a:latin typeface="Franklin Gothic Demi Cond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099392"/>
            <a:ext cx="3240360" cy="470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6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u="sng" dirty="0" smtClean="0">
                <a:solidFill>
                  <a:srgbClr val="0070C0"/>
                </a:solidFill>
              </a:rPr>
              <a:t/>
            </a:r>
            <a:br>
              <a:rPr lang="ru-RU" sz="4000" u="sng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>Специальность    </a:t>
            </a:r>
            <a:r>
              <a:rPr lang="ru-RU" b="1" cap="none" dirty="0" smtClean="0">
                <a:solidFill>
                  <a:srgbClr val="0070C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«Журналистика</a:t>
            </a:r>
            <a:br>
              <a:rPr lang="ru-RU" b="1" cap="none" dirty="0" smtClean="0">
                <a:solidFill>
                  <a:srgbClr val="0070C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b="1" cap="none" dirty="0">
                <a:solidFill>
                  <a:srgbClr val="0070C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b="1" cap="none" dirty="0" smtClean="0">
                <a:solidFill>
                  <a:srgbClr val="0070C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                                       аудиовизуальная</a:t>
            </a:r>
            <a:r>
              <a:rPr lang="ru-RU" b="1" cap="none" dirty="0">
                <a:solidFill>
                  <a:srgbClr val="0070C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»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307" y="2615804"/>
            <a:ext cx="2153460" cy="215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2799139"/>
            <a:ext cx="1566863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651349"/>
            <a:ext cx="3168352" cy="137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868265"/>
            <a:ext cx="4521273" cy="93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45037" y="1780005"/>
            <a:ext cx="3525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Специализации: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0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357214"/>
            <a:ext cx="7467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Работа: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a4ce494deb1-300x206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643570" y="-1"/>
            <a:ext cx="3500430" cy="2403629"/>
          </a:xfrm>
        </p:spPr>
      </p:pic>
      <p:sp>
        <p:nvSpPr>
          <p:cNvPr id="4" name="TextBox 3"/>
          <p:cNvSpPr txBox="1"/>
          <p:nvPr/>
        </p:nvSpPr>
        <p:spPr>
          <a:xfrm>
            <a:off x="214282" y="785794"/>
            <a:ext cx="78581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200" dirty="0" smtClean="0"/>
              <a:t>Журналист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200" dirty="0" smtClean="0"/>
              <a:t>Корреспондент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200" dirty="0" smtClean="0"/>
              <a:t>Репортер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200" dirty="0" smtClean="0"/>
              <a:t>Редактор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200" dirty="0" smtClean="0"/>
              <a:t>Выпускающий редактор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200" dirty="0" smtClean="0"/>
              <a:t>Режиссер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200" dirty="0" smtClean="0"/>
              <a:t>Телеведущий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200" dirty="0" err="1" smtClean="0"/>
              <a:t>Радиоведущий</a:t>
            </a:r>
            <a:endParaRPr lang="ru-RU" sz="22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200" dirty="0" smtClean="0"/>
              <a:t>Продюсер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200" dirty="0" smtClean="0"/>
              <a:t>Спортивный комментатор</a:t>
            </a:r>
            <a:endParaRPr lang="ru-RU" dirty="0"/>
          </a:p>
        </p:txBody>
      </p:sp>
      <p:pic>
        <p:nvPicPr>
          <p:cNvPr id="6" name="Рисунок 5" descr="55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1000108"/>
            <a:ext cx="3337552" cy="1866305"/>
          </a:xfrm>
          <a:prstGeom prst="rect">
            <a:avLst/>
          </a:prstGeom>
        </p:spPr>
      </p:pic>
      <p:pic>
        <p:nvPicPr>
          <p:cNvPr id="7" name="Рисунок 6" descr="vanessa__watermark_5143b9cd7efa6e6b37307b2c_108_24_10_10_se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174" y="3500438"/>
            <a:ext cx="3382051" cy="1928826"/>
          </a:xfrm>
          <a:prstGeom prst="rect">
            <a:avLst/>
          </a:prstGeom>
        </p:spPr>
      </p:pic>
      <p:pic>
        <p:nvPicPr>
          <p:cNvPr id="8" name="Рисунок 7" descr="radiojur6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4" y="2714620"/>
            <a:ext cx="3420937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ВЫПУСКНИКИ!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Мы ими гордимся!</a:t>
            </a:r>
            <a:endParaRPr lang="ru-RU" b="1" dirty="0"/>
          </a:p>
        </p:txBody>
      </p:sp>
      <p:pic>
        <p:nvPicPr>
          <p:cNvPr id="7" name="Рисунок 6" descr="139600578172420-i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611013"/>
            <a:ext cx="4824536" cy="290436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900181"/>
            <a:ext cx="4236068" cy="288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100263"/>
            <a:ext cx="2664296" cy="34614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2376" y="1295400"/>
            <a:ext cx="2448272" cy="294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75961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СПЕЦИАЛЬНОСТЬ </a:t>
            </a:r>
            <a:br>
              <a:rPr lang="ru-RU" sz="3200" dirty="0">
                <a:solidFill>
                  <a:srgbClr val="0070C0"/>
                </a:solidFill>
              </a:rPr>
            </a:br>
            <a:r>
              <a:rPr lang="ru-RU" sz="3200" dirty="0">
                <a:solidFill>
                  <a:srgbClr val="0070C0"/>
                </a:solidFill>
              </a:rPr>
              <a:t>«ЖУРНАЛИСТИКА </a:t>
            </a:r>
            <a:r>
              <a:rPr lang="ru-RU" sz="3200" dirty="0" smtClean="0">
                <a:solidFill>
                  <a:srgbClr val="0070C0"/>
                </a:solidFill>
              </a:rPr>
              <a:t>(веб-</a:t>
            </a:r>
            <a:r>
              <a:rPr lang="ru-RU" sz="3200" dirty="0" err="1" smtClean="0">
                <a:solidFill>
                  <a:srgbClr val="0070C0"/>
                </a:solidFill>
              </a:rPr>
              <a:t>журналистикА</a:t>
            </a:r>
            <a:r>
              <a:rPr lang="ru-RU" sz="3200" dirty="0" smtClean="0">
                <a:solidFill>
                  <a:srgbClr val="0070C0"/>
                </a:solidFill>
              </a:rPr>
              <a:t>)»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708920"/>
            <a:ext cx="3096344" cy="3756488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360040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149080"/>
            <a:ext cx="2592288" cy="261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8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/>
              <a:t>декан </a:t>
            </a:r>
            <a:br>
              <a:rPr lang="ru-RU" sz="4400" b="1" dirty="0" smtClean="0"/>
            </a:br>
            <a:r>
              <a:rPr lang="ru-RU" sz="4400" b="1" dirty="0" smtClean="0"/>
              <a:t>факультета журналистики БГУ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b="1" dirty="0" smtClean="0"/>
              <a:t>САМУСЕВИЧ  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b="1" dirty="0" smtClean="0"/>
              <a:t>Ольга Михайловна</a:t>
            </a:r>
          </a:p>
          <a:p>
            <a:pPr algn="just" eaLnBrk="1" hangingPunct="1">
              <a:buFont typeface="Wingdings 2" pitchFamily="18" charset="2"/>
              <a:buNone/>
            </a:pPr>
            <a:endParaRPr lang="ru-RU" b="1" dirty="0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ru-RU" b="1" dirty="0" smtClean="0"/>
              <a:t>кандидат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b="1" dirty="0" smtClean="0"/>
              <a:t>филологических наук          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b="1" dirty="0" smtClean="0"/>
              <a:t>доцент</a:t>
            </a:r>
          </a:p>
          <a:p>
            <a:pPr algn="just" eaLnBrk="1" hangingPunct="1">
              <a:buFont typeface="Wingdings 2" pitchFamily="18" charset="2"/>
              <a:buNone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367345"/>
            <a:ext cx="3139271" cy="473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5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11196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Собственный учебный интернет-портал – </a:t>
            </a:r>
            <a:r>
              <a:rPr lang="en-US" b="1" dirty="0" smtClean="0"/>
              <a:t>websmi.by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556792"/>
            <a:ext cx="8252007" cy="4559956"/>
          </a:xfrm>
        </p:spPr>
      </p:pic>
    </p:spTree>
    <p:extLst>
      <p:ext uri="{BB962C8B-B14F-4D97-AF65-F5344CB8AC3E}">
        <p14:creationId xmlns:p14="http://schemas.microsoft.com/office/powerpoint/2010/main" val="71735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596" y="116632"/>
            <a:ext cx="8147248" cy="1335678"/>
          </a:xfrm>
        </p:spPr>
        <p:txBody>
          <a:bodyPr/>
          <a:lstStyle/>
          <a:p>
            <a:r>
              <a:rPr lang="ru-RU" dirty="0" smtClean="0"/>
              <a:t>Наши выпускники:</a:t>
            </a:r>
            <a:br>
              <a:rPr lang="ru-RU" dirty="0" smtClean="0"/>
            </a:br>
            <a:r>
              <a:rPr lang="ru-RU" sz="2400" dirty="0" smtClean="0">
                <a:solidFill>
                  <a:schemeClr val="tx1"/>
                </a:solidFill>
              </a:rPr>
              <a:t>мы ими гордимся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484784"/>
            <a:ext cx="7632847" cy="4807032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345638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26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259088" cy="83820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Татьяна Никитина</a:t>
            </a:r>
            <a:br>
              <a:rPr lang="ru-RU" sz="2800" dirty="0"/>
            </a:br>
            <a:r>
              <a:rPr lang="ru-RU" sz="2000" b="1" dirty="0"/>
              <a:t>ведущая </a:t>
            </a:r>
            <a:br>
              <a:rPr lang="ru-RU" sz="2000" b="1" dirty="0"/>
            </a:br>
            <a:r>
              <a:rPr lang="ru-RU" sz="2000" b="1" dirty="0"/>
              <a:t>«</a:t>
            </a:r>
            <a:r>
              <a:rPr lang="ru-RU" sz="2000" b="1" dirty="0" err="1"/>
              <a:t>Белтелерадиокомпании</a:t>
            </a:r>
            <a:r>
              <a:rPr lang="ru-RU" sz="2000" b="1" dirty="0"/>
              <a:t>»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023878" cy="410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5586" y="1700808"/>
            <a:ext cx="418115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3658" y="260648"/>
            <a:ext cx="4383087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06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Franklin Gothic Demi Cond" pitchFamily="34" charset="0"/>
                <a:cs typeface="Times New Roman" panose="02020603050405020304" pitchFamily="18" charset="0"/>
              </a:rPr>
              <a:t>специальность </a:t>
            </a:r>
            <a:br>
              <a:rPr lang="ru-RU" b="1" dirty="0" smtClean="0">
                <a:solidFill>
                  <a:srgbClr val="0070C0"/>
                </a:solidFill>
                <a:latin typeface="Franklin Gothic Demi Cond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Franklin Gothic Demi Cond" pitchFamily="34" charset="0"/>
                <a:cs typeface="Times New Roman" panose="02020603050405020304" pitchFamily="18" charset="0"/>
              </a:rPr>
              <a:t>«журналистика  международная» </a:t>
            </a:r>
            <a:endParaRPr lang="ru-RU" b="1" dirty="0">
              <a:solidFill>
                <a:srgbClr val="0070C0"/>
              </a:solidFill>
              <a:latin typeface="Franklin Gothic Demi Cond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700808"/>
            <a:ext cx="8587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00B050"/>
              </a:solidFill>
              <a:latin typeface="+mn-lt"/>
            </a:endParaRPr>
          </a:p>
          <a:p>
            <a:endParaRPr lang="ru-RU" sz="2400" b="1" dirty="0">
              <a:solidFill>
                <a:srgbClr val="00B050"/>
              </a:solidFill>
              <a:latin typeface="+mn-lt"/>
            </a:endParaRPr>
          </a:p>
          <a:p>
            <a:r>
              <a:rPr lang="ru-RU" sz="2400" b="1" dirty="0" smtClean="0">
                <a:solidFill>
                  <a:srgbClr val="00B050"/>
                </a:solidFill>
                <a:latin typeface="+mn-lt"/>
              </a:rPr>
              <a:t>Направления обучения: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/>
              <a:t>Политика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/>
              <a:t>Экономика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sz="2400" b="1" dirty="0" smtClean="0">
              <a:solidFill>
                <a:srgbClr val="00B050"/>
              </a:solidFill>
              <a:latin typeface="+mn-lt"/>
            </a:endParaRPr>
          </a:p>
          <a:p>
            <a:r>
              <a:rPr lang="ru-RU" sz="2400" b="1" dirty="0" smtClean="0">
                <a:solidFill>
                  <a:srgbClr val="00B050"/>
                </a:solidFill>
                <a:latin typeface="+mn-lt"/>
              </a:rPr>
              <a:t>Места трудоустройства 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+mn-lt"/>
              </a:rPr>
              <a:t>выпускников: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/>
              <a:t>Телеканал «Беларусь 24»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/>
              <a:t>Радиостанция «Беларусь»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/>
              <a:t>Представительство МТРК «МИР»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/>
              <a:t>Международные отделы ведущих белорусских СМИ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44952" y="4297443"/>
            <a:ext cx="2751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6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Вероника </a:t>
            </a:r>
            <a:r>
              <a:rPr lang="ru-RU" sz="1600" b="1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Пустовит</a:t>
            </a:r>
            <a:r>
              <a:rPr lang="ru-RU" sz="16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/>
            </a:r>
            <a:br>
              <a:rPr lang="ru-RU" sz="1600" b="1" dirty="0">
                <a:solidFill>
                  <a:prstClr val="black"/>
                </a:solidFill>
                <a:latin typeface="Franklin Gothic Book" panose="020B0503020102020204" pitchFamily="34" charset="0"/>
              </a:rPr>
            </a:br>
            <a:r>
              <a:rPr lang="ru-RU" sz="16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специальный корреспондент газеты «</a:t>
            </a:r>
            <a:r>
              <a:rPr lang="ru-RU" sz="1600" b="1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Звязда</a:t>
            </a:r>
            <a:r>
              <a:rPr lang="ru-RU" sz="16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611" y="1696580"/>
            <a:ext cx="3771528" cy="259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052" y="116631"/>
            <a:ext cx="8686800" cy="75180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70C0"/>
                </a:solidFill>
              </a:rPr>
              <a:t>специальность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«Информация и коммуникация»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895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600" b="1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72816"/>
            <a:ext cx="62646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buClr>
                <a:srgbClr val="727CA3"/>
              </a:buClr>
              <a:buSzPct val="70000"/>
            </a:pPr>
            <a:r>
              <a:rPr lang="ru-RU" sz="2600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Наши проекты: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727CA3"/>
              </a:buClr>
              <a:buSzPct val="70000"/>
              <a:buFont typeface="Wingdings" pitchFamily="2" charset="2"/>
              <a:buChar char="v"/>
            </a:pPr>
            <a:r>
              <a:rPr lang="ru-RU" sz="2600" dirty="0" smtClean="0">
                <a:solidFill>
                  <a:srgbClr val="46465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Неделя </a:t>
            </a:r>
            <a:r>
              <a:rPr lang="ru-RU" sz="2600" dirty="0">
                <a:solidFill>
                  <a:srgbClr val="46465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белорусского </a:t>
            </a:r>
            <a:r>
              <a:rPr lang="en-US" sz="2600" dirty="0">
                <a:solidFill>
                  <a:srgbClr val="46465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PR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727CA3"/>
              </a:buClr>
              <a:buSzPct val="70000"/>
              <a:buFont typeface="Wingdings" pitchFamily="2" charset="2"/>
              <a:buChar char="v"/>
            </a:pPr>
            <a:r>
              <a:rPr lang="ru-RU" sz="2600" dirty="0">
                <a:solidFill>
                  <a:srgbClr val="46465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Международный студенческий коммуникационный форум </a:t>
            </a:r>
            <a:r>
              <a:rPr lang="ru-RU" sz="2600" dirty="0" smtClean="0">
                <a:solidFill>
                  <a:srgbClr val="46465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«</a:t>
            </a:r>
            <a:r>
              <a:rPr lang="en-US" sz="2600" dirty="0" smtClean="0">
                <a:solidFill>
                  <a:srgbClr val="46465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PR-</a:t>
            </a:r>
            <a:r>
              <a:rPr lang="ru-RU" sz="2600" dirty="0" err="1" smtClean="0">
                <a:solidFill>
                  <a:srgbClr val="46465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кветка</a:t>
            </a:r>
            <a:r>
              <a:rPr lang="ru-RU" sz="2600" dirty="0" smtClean="0">
                <a:solidFill>
                  <a:srgbClr val="46465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»</a:t>
            </a:r>
            <a:endParaRPr lang="ru-RU" sz="2600" dirty="0">
              <a:solidFill>
                <a:srgbClr val="464653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rgbClr val="727CA3"/>
              </a:buClr>
              <a:buSzPct val="70000"/>
              <a:buFont typeface="Wingdings" pitchFamily="2" charset="2"/>
              <a:buChar char="v"/>
            </a:pPr>
            <a:r>
              <a:rPr lang="ru-RU" sz="2600" dirty="0">
                <a:solidFill>
                  <a:srgbClr val="46465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Академия коммуникации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727CA3"/>
              </a:buClr>
              <a:buSzPct val="70000"/>
              <a:buFont typeface="Wingdings" pitchFamily="2" charset="2"/>
              <a:buChar char="v"/>
            </a:pPr>
            <a:r>
              <a:rPr lang="ru-RU" sz="2600" dirty="0">
                <a:solidFill>
                  <a:srgbClr val="46465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Клуб выпускников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727CA3"/>
              </a:buClr>
              <a:buSzPct val="70000"/>
              <a:buFont typeface="Wingdings" pitchFamily="2" charset="2"/>
              <a:buChar char="v"/>
            </a:pPr>
            <a:r>
              <a:rPr lang="ru-RU" sz="2600" dirty="0">
                <a:solidFill>
                  <a:srgbClr val="46465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Корпоративный журнал </a:t>
            </a:r>
            <a:r>
              <a:rPr lang="en-US" sz="2600" dirty="0">
                <a:solidFill>
                  <a:srgbClr val="46465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INFOCOM</a:t>
            </a:r>
            <a:endParaRPr lang="ru-RU" sz="2600" dirty="0">
              <a:solidFill>
                <a:srgbClr val="464653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Наши выпускники: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2" y="3888657"/>
            <a:ext cx="2664297" cy="21638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5" y="1196752"/>
            <a:ext cx="3672408" cy="26621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4293096"/>
            <a:ext cx="3600398" cy="230636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95534" y="2060848"/>
            <a:ext cx="20882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Евгений Булка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– телеведущий и 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шоумен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15816" y="3888657"/>
            <a:ext cx="2520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Ольга </a:t>
            </a:r>
            <a:r>
              <a:rPr lang="ru-RU" sz="2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Герасенко</a:t>
            </a:r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PR-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менеджер «</a:t>
            </a:r>
            <a:r>
              <a:rPr lang="ru-RU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Белавиа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23721" y="2815768"/>
            <a:ext cx="25202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Наталья 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Громадских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– эксперт-консультант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IPR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(возглавляла агентство на протяжении 11 лет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65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0" y="214313"/>
            <a:ext cx="8686800" cy="3436937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   </a:t>
            </a:r>
            <a:r>
              <a:rPr lang="ru-RU" b="1" u="sng" dirty="0" smtClean="0"/>
              <a:t>Практика.</a:t>
            </a:r>
            <a:r>
              <a:rPr lang="ru-RU" dirty="0" smtClean="0"/>
              <a:t> В соответствии с учебным планом студенты 1–4 курсов проходят учебную и производственную практики на базе республиканских, районных, многотиражных газет, в редакциях ТВ и РВ, пресс-центрах, пресс-службах, информационных и рекламных агентствах, издательствах.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51203" name="Рисунок 4" descr="qd5Uo433H_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8" y="3714750"/>
            <a:ext cx="45720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Рисунок 5" descr="422694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786188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91600" cy="60801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indent="342900" eaLnBrk="1" hangingPunct="1">
              <a:buFont typeface="Wingdings 2" pitchFamily="18" charset="2"/>
              <a:buNone/>
              <a:defRPr/>
            </a:pPr>
            <a:r>
              <a:rPr lang="ru-RU" sz="2800" dirty="0" smtClean="0"/>
              <a:t>Студенты с помощью преподавателей выпускают газеты «</a:t>
            </a:r>
            <a:r>
              <a:rPr lang="ru-RU" sz="2800" dirty="0" err="1" smtClean="0"/>
              <a:t>ЖурФАКТЫ</a:t>
            </a:r>
            <a:r>
              <a:rPr lang="ru-RU" sz="2800" dirty="0" smtClean="0"/>
              <a:t>», «Перья», журнал «Завтрак на траве» создают информационные ресурсы «Веб-журналист», «</a:t>
            </a:r>
            <a:r>
              <a:rPr lang="en-US" sz="2800" dirty="0" err="1" smtClean="0"/>
              <a:t>studlive.by</a:t>
            </a:r>
            <a:r>
              <a:rPr lang="ru-RU" sz="2800" dirty="0" smtClean="0"/>
              <a:t>»</a:t>
            </a:r>
          </a:p>
        </p:txBody>
      </p:sp>
      <p:pic>
        <p:nvPicPr>
          <p:cNvPr id="56323" name="Рисунок 3" descr="header-logo-03-20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3"/>
            <a:ext cx="3832225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Рисунок 4" descr="logo_v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285750"/>
            <a:ext cx="41370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Рисунок 7" descr="gazeta_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643314"/>
            <a:ext cx="214314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Рисунок 8" descr="fakt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3071810"/>
            <a:ext cx="2562226" cy="357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Рисунок 9" descr="jorn_1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3571876"/>
            <a:ext cx="242887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Международные связи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179" name="Содержимое 2"/>
          <p:cNvSpPr>
            <a:spLocks noGrp="1"/>
          </p:cNvSpPr>
          <p:nvPr>
            <p:ph idx="1"/>
          </p:nvPr>
        </p:nvSpPr>
        <p:spPr>
          <a:xfrm>
            <a:off x="214313" y="1214438"/>
            <a:ext cx="86868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dirty="0" smtClean="0"/>
              <a:t>Приглашаются зарубежные лекторы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dirty="0" smtClean="0"/>
              <a:t>Лучшие студенты  выезжают</a:t>
            </a:r>
            <a:r>
              <a:rPr lang="en-US" dirty="0" smtClean="0"/>
              <a:t>  </a:t>
            </a:r>
            <a:r>
              <a:rPr lang="ru-RU" dirty="0" smtClean="0"/>
              <a:t>на стажировки</a:t>
            </a:r>
            <a:r>
              <a:rPr lang="en-US" dirty="0" smtClean="0"/>
              <a:t> </a:t>
            </a:r>
            <a:r>
              <a:rPr lang="ru-RU" dirty="0" smtClean="0"/>
              <a:t>в университеты и СМИ дальнего</a:t>
            </a:r>
            <a:r>
              <a:rPr lang="en-US" dirty="0" smtClean="0"/>
              <a:t>  </a:t>
            </a:r>
            <a:r>
              <a:rPr lang="ru-RU" dirty="0" smtClean="0"/>
              <a:t>зарубежья</a:t>
            </a:r>
          </a:p>
          <a:p>
            <a:pPr eaLnBrk="1" hangingPunct="1">
              <a:buFont typeface="Wingdings" pitchFamily="2" charset="2"/>
              <a:buChar char="Ø"/>
            </a:pPr>
            <a:endParaRPr lang="ru-RU" dirty="0" smtClean="0"/>
          </a:p>
        </p:txBody>
      </p:sp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9350">
            <a:off x="327025" y="4005263"/>
            <a:ext cx="3470275" cy="2244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0181" name="Рисунок 4" descr="gpress_b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99232">
            <a:off x="4852988" y="3862388"/>
            <a:ext cx="39243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42852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Franklin Gothic Demi Cond" pitchFamily="34" charset="0"/>
              </a:rPr>
              <a:t>Актив университета</a:t>
            </a:r>
            <a:endParaRPr lang="ru-RU" sz="4000" b="1" dirty="0">
              <a:latin typeface="Franklin Gothic Demi Cond" pitchFamily="34" charset="0"/>
            </a:endParaRPr>
          </a:p>
        </p:txBody>
      </p:sp>
      <p:pic>
        <p:nvPicPr>
          <p:cNvPr id="3" name="Рисунок 2" descr="qq3G8mms8G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233042"/>
            <a:ext cx="5588674" cy="39814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1677633"/>
            <a:ext cx="2394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Franklin Gothic Demi Cond" pitchFamily="34" charset="0"/>
              </a:rPr>
              <a:t>Студенческий Союз</a:t>
            </a:r>
            <a:endParaRPr lang="ru-RU" sz="2000" dirty="0">
              <a:solidFill>
                <a:srgbClr val="7030A0"/>
              </a:solidFill>
              <a:latin typeface="Franklin Gothic Demi Cond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20522" y="568278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Franklin Gothic Demi Cond" pitchFamily="34" charset="0"/>
              </a:rPr>
              <a:t>Совет по качеству образования</a:t>
            </a:r>
            <a:endParaRPr lang="ru-RU" sz="2000" dirty="0">
              <a:solidFill>
                <a:srgbClr val="0070C0"/>
              </a:solidFill>
              <a:latin typeface="Franklin Gothic Demi Con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427208"/>
            <a:ext cx="2178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Franklin Gothic Demi Cond" pitchFamily="34" charset="0"/>
              </a:rPr>
              <a:t>Творческий Союз</a:t>
            </a:r>
            <a:endParaRPr lang="ru-RU" sz="2000" dirty="0">
              <a:solidFill>
                <a:srgbClr val="C00000"/>
              </a:solidFill>
              <a:latin typeface="Franklin Gothic Demi Cond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9460" y="2869810"/>
            <a:ext cx="19043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Franklin Gothic Demi Cond" pitchFamily="34" charset="0"/>
              </a:rPr>
              <a:t>Профсоюз студентов</a:t>
            </a:r>
            <a:endParaRPr lang="ru-RU" sz="2000" dirty="0">
              <a:solidFill>
                <a:srgbClr val="FF0000"/>
              </a:solidFill>
              <a:latin typeface="Franklin Gothic Demi Cond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03679" y="4149080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  <a:latin typeface="Franklin Gothic Demi Cond" pitchFamily="34" charset="0"/>
              </a:rPr>
              <a:t>БРСМ</a:t>
            </a:r>
            <a:endParaRPr lang="ru-RU" sz="2000" dirty="0">
              <a:solidFill>
                <a:srgbClr val="00B050"/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НАШИ СПЕЦИАЛЬНОСТИ: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60848"/>
            <a:ext cx="8361561" cy="4104456"/>
          </a:xfrm>
        </p:spPr>
        <p:txBody>
          <a:bodyPr>
            <a:noAutofit/>
          </a:bodyPr>
          <a:lstStyle/>
          <a:p>
            <a:pPr lvl="0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Журналистика (печатные СМИ)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Журналистика (аудиовизуальная)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Журналистика (веб-журналистика)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Журналистика </a:t>
            </a:r>
            <a:r>
              <a:rPr lang="ru-RU" b="1" dirty="0">
                <a:solidFill>
                  <a:prstClr val="black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международная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Информация </a:t>
            </a:r>
            <a:r>
              <a:rPr lang="ru-RU" b="1" dirty="0">
                <a:solidFill>
                  <a:prstClr val="black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и коммуникация</a:t>
            </a:r>
            <a:endParaRPr lang="ru-RU" dirty="0">
              <a:latin typeface="Franklin Gothic Book" panose="020B0503020102020204" pitchFamily="34" charset="0"/>
            </a:endParaRPr>
          </a:p>
          <a:p>
            <a:pPr marL="0" lvl="0" indent="0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endParaRPr lang="ru-RU" sz="2400" b="1" dirty="0">
              <a:solidFill>
                <a:prstClr val="black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8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Мероприятия для абитуриентов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6700" y="1282446"/>
            <a:ext cx="813690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/>
              <a:t>«Школа молодого журналиста»</a:t>
            </a:r>
          </a:p>
          <a:p>
            <a:r>
              <a:rPr lang="ru-RU" sz="2400" dirty="0" smtClean="0"/>
              <a:t>        </a:t>
            </a:r>
            <a:r>
              <a:rPr lang="ru-RU" sz="1600" i="1" dirty="0" smtClean="0"/>
              <a:t>Занятия </a:t>
            </a:r>
            <a:r>
              <a:rPr lang="ru-RU" sz="1600" i="1" dirty="0"/>
              <a:t>проводятся каждую третью </a:t>
            </a:r>
            <a:r>
              <a:rPr lang="ru-RU" sz="1600" i="1" dirty="0" smtClean="0"/>
              <a:t>субботу </a:t>
            </a:r>
            <a:r>
              <a:rPr lang="ru-RU" sz="1600" i="1" dirty="0"/>
              <a:t>месяца </a:t>
            </a:r>
            <a:r>
              <a:rPr lang="ru-RU" sz="1600" i="1" dirty="0" smtClean="0"/>
              <a:t>с </a:t>
            </a:r>
            <a:r>
              <a:rPr lang="ru-RU" sz="1600" i="1" dirty="0"/>
              <a:t>октября </a:t>
            </a:r>
            <a:endParaRPr lang="ru-RU" sz="1600" i="1" dirty="0" smtClean="0"/>
          </a:p>
          <a:p>
            <a:r>
              <a:rPr lang="ru-RU" sz="1600" i="1" dirty="0"/>
              <a:t> </a:t>
            </a:r>
            <a:r>
              <a:rPr lang="ru-RU" sz="1600" i="1" dirty="0" smtClean="0"/>
              <a:t>           по  май </a:t>
            </a:r>
            <a:r>
              <a:rPr lang="ru-RU" sz="1600" i="1" dirty="0"/>
              <a:t>включительно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/>
              <a:t>Курсы «Творчество»</a:t>
            </a:r>
          </a:p>
          <a:p>
            <a:r>
              <a:rPr lang="ru-RU" sz="2000" dirty="0" smtClean="0"/>
              <a:t>        </a:t>
            </a:r>
            <a:r>
              <a:rPr lang="ru-RU" sz="1400" dirty="0" smtClean="0"/>
              <a:t>   </a:t>
            </a:r>
            <a:r>
              <a:rPr lang="ru-RU" sz="1600" i="1" dirty="0" smtClean="0"/>
              <a:t>- Годичные: один раз в неделю с октября по май</a:t>
            </a:r>
          </a:p>
          <a:p>
            <a:r>
              <a:rPr lang="ru-RU" sz="1600" i="1" dirty="0" smtClean="0"/>
              <a:t>            - Краткосрочные: в течение двух недель, июнь</a:t>
            </a:r>
          </a:p>
          <a:p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/>
              <a:t>Проект «Студент на неделю» </a:t>
            </a:r>
          </a:p>
          <a:p>
            <a:r>
              <a:rPr lang="ru-RU" sz="1600" dirty="0" smtClean="0"/>
              <a:t>            </a:t>
            </a:r>
            <a:r>
              <a:rPr lang="ru-RU" sz="1600" i="1" dirty="0" smtClean="0"/>
              <a:t>Во время школьных каникул</a:t>
            </a:r>
          </a:p>
          <a:p>
            <a:endParaRPr lang="ru-RU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Mass media weekend</a:t>
            </a:r>
          </a:p>
          <a:p>
            <a:r>
              <a:rPr lang="en-US" sz="2200" dirty="0" smtClean="0"/>
              <a:t>         </a:t>
            </a:r>
            <a:r>
              <a:rPr lang="ru-RU" sz="1600" i="1" dirty="0" smtClean="0"/>
              <a:t>Мастер-классы известных журналистов в дни осенних каникул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/>
              <a:t>Дни открытых дверей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0631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686800" cy="8382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70C0"/>
                </a:solidFill>
              </a:rPr>
              <a:t>Сайт факультета журналистики БГУ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http://www.journ.bsu.by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916832"/>
            <a:ext cx="7920880" cy="4263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7644" y="18864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rgbClr val="727CA3"/>
              </a:buClr>
              <a:buSzPct val="70000"/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+mn-cs"/>
              </a:rPr>
              <a:t>Контактная информация</a:t>
            </a:r>
            <a:endParaRPr lang="ru-RU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96752"/>
            <a:ext cx="8064896" cy="533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rgbClr val="727CA3"/>
              </a:buClr>
              <a:buSzPct val="70000"/>
              <a:defRPr/>
            </a:pPr>
            <a:r>
              <a:rPr lang="ru-RU" sz="3800" b="1" dirty="0" smtClean="0">
                <a:solidFill>
                  <a:srgbClr val="464653"/>
                </a:solidFill>
                <a:latin typeface="Franklin Gothic Book"/>
                <a:cs typeface="+mn-cs"/>
              </a:rPr>
              <a:t>факультета журналистики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rgbClr val="727CA3"/>
              </a:buClr>
              <a:buSzPct val="70000"/>
              <a:defRPr/>
            </a:pPr>
            <a:endParaRPr lang="ru-RU" sz="3600" b="1" dirty="0" smtClean="0">
              <a:solidFill>
                <a:srgbClr val="464653"/>
              </a:solidFill>
              <a:latin typeface="Franklin Gothic Book"/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rgbClr val="727CA3"/>
              </a:buClr>
              <a:buSzPct val="70000"/>
              <a:defRPr/>
            </a:pPr>
            <a:r>
              <a:rPr lang="ru-RU" sz="3600" b="1" dirty="0" smtClean="0">
                <a:solidFill>
                  <a:srgbClr val="464653"/>
                </a:solidFill>
                <a:latin typeface="Franklin Gothic Book"/>
                <a:cs typeface="+mn-cs"/>
              </a:rPr>
              <a:t>ул</a:t>
            </a:r>
            <a:r>
              <a:rPr lang="ru-RU" sz="3600" b="1" dirty="0">
                <a:solidFill>
                  <a:srgbClr val="464653"/>
                </a:solidFill>
                <a:latin typeface="Franklin Gothic Book"/>
                <a:cs typeface="+mn-cs"/>
              </a:rPr>
              <a:t>. </a:t>
            </a:r>
            <a:r>
              <a:rPr lang="ru-RU" sz="3600" b="1" dirty="0" err="1">
                <a:solidFill>
                  <a:srgbClr val="464653"/>
                </a:solidFill>
                <a:latin typeface="Franklin Gothic Book"/>
                <a:cs typeface="+mn-cs"/>
              </a:rPr>
              <a:t>Кальварийская</a:t>
            </a:r>
            <a:r>
              <a:rPr lang="ru-RU" sz="3600" b="1" dirty="0">
                <a:solidFill>
                  <a:srgbClr val="464653"/>
                </a:solidFill>
                <a:latin typeface="Franklin Gothic Book"/>
                <a:cs typeface="+mn-cs"/>
              </a:rPr>
              <a:t>, </a:t>
            </a:r>
            <a:r>
              <a:rPr lang="ru-RU" sz="3600" b="1" dirty="0" smtClean="0">
                <a:solidFill>
                  <a:srgbClr val="464653"/>
                </a:solidFill>
                <a:latin typeface="Franklin Gothic Book"/>
                <a:cs typeface="+mn-cs"/>
              </a:rPr>
              <a:t>9</a:t>
            </a:r>
            <a:endParaRPr lang="ru-RU" sz="3600" dirty="0">
              <a:solidFill>
                <a:srgbClr val="464653"/>
              </a:solidFill>
              <a:latin typeface="Franklin Gothic Book"/>
              <a:cs typeface="+mn-cs"/>
            </a:endParaRP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727CA3"/>
              </a:buClr>
              <a:buSzPct val="70000"/>
              <a:defRPr/>
            </a:pPr>
            <a:r>
              <a:rPr lang="ru-RU" sz="3600" b="1" dirty="0" smtClean="0">
                <a:solidFill>
                  <a:srgbClr val="464653"/>
                </a:solidFill>
                <a:latin typeface="Franklin Gothic Book"/>
                <a:cs typeface="+mn-cs"/>
              </a:rPr>
              <a:t>г. Минск</a:t>
            </a:r>
            <a:r>
              <a:rPr lang="ru-RU" sz="3600" b="1" dirty="0">
                <a:solidFill>
                  <a:srgbClr val="464653"/>
                </a:solidFill>
                <a:latin typeface="Franklin Gothic Book"/>
                <a:cs typeface="+mn-cs"/>
              </a:rPr>
              <a:t>, 220004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rgbClr val="727CA3"/>
              </a:buClr>
              <a:buSzPct val="70000"/>
              <a:defRPr/>
            </a:pPr>
            <a:r>
              <a:rPr lang="ru-RU" sz="3600" b="1" dirty="0" smtClean="0">
                <a:solidFill>
                  <a:srgbClr val="464653"/>
                </a:solidFill>
                <a:latin typeface="Franklin Gothic Book"/>
                <a:cs typeface="+mn-cs"/>
              </a:rPr>
              <a:t>Тел</a:t>
            </a:r>
            <a:r>
              <a:rPr lang="ru-RU" sz="3600" b="1" dirty="0">
                <a:solidFill>
                  <a:srgbClr val="464653"/>
                </a:solidFill>
                <a:latin typeface="Franklin Gothic Book"/>
                <a:cs typeface="+mn-cs"/>
              </a:rPr>
              <a:t>./факс </a:t>
            </a:r>
            <a:r>
              <a:rPr lang="ru-RU" sz="3600" b="1" dirty="0" smtClean="0">
                <a:solidFill>
                  <a:srgbClr val="464653"/>
                </a:solidFill>
                <a:latin typeface="Franklin Gothic Book"/>
                <a:cs typeface="+mn-cs"/>
              </a:rPr>
              <a:t>+375 (17</a:t>
            </a:r>
            <a:r>
              <a:rPr lang="ru-RU" sz="3600" b="1" dirty="0">
                <a:solidFill>
                  <a:srgbClr val="464653"/>
                </a:solidFill>
                <a:latin typeface="Franklin Gothic Book"/>
                <a:cs typeface="+mn-cs"/>
              </a:rPr>
              <a:t>) 2</a:t>
            </a:r>
            <a:r>
              <a:rPr lang="tt-RU" sz="3600" b="1" dirty="0">
                <a:solidFill>
                  <a:srgbClr val="464653"/>
                </a:solidFill>
                <a:latin typeface="Franklin Gothic Book"/>
                <a:cs typeface="+mn-cs"/>
              </a:rPr>
              <a:t>59</a:t>
            </a:r>
            <a:r>
              <a:rPr lang="ru-RU" sz="3600" b="1" dirty="0">
                <a:solidFill>
                  <a:srgbClr val="464653"/>
                </a:solidFill>
                <a:latin typeface="Franklin Gothic Book"/>
                <a:cs typeface="+mn-cs"/>
              </a:rPr>
              <a:t> 7</a:t>
            </a:r>
            <a:r>
              <a:rPr lang="tt-RU" sz="3600" b="1" dirty="0">
                <a:solidFill>
                  <a:srgbClr val="464653"/>
                </a:solidFill>
                <a:latin typeface="Franklin Gothic Book"/>
                <a:cs typeface="+mn-cs"/>
              </a:rPr>
              <a:t>4 0</a:t>
            </a:r>
            <a:r>
              <a:rPr lang="ru-RU" sz="3600" b="1" dirty="0" smtClean="0">
                <a:solidFill>
                  <a:srgbClr val="464653"/>
                </a:solidFill>
                <a:latin typeface="Franklin Gothic Book"/>
                <a:cs typeface="+mn-cs"/>
              </a:rPr>
              <a:t>0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rgbClr val="727CA3"/>
              </a:buClr>
              <a:buSzPct val="70000"/>
              <a:defRPr/>
            </a:pPr>
            <a:r>
              <a:rPr lang="ru-RU" sz="3600" dirty="0" smtClean="0">
                <a:solidFill>
                  <a:srgbClr val="464653"/>
                </a:solidFill>
                <a:latin typeface="Franklin Gothic Book"/>
                <a:cs typeface="+mn-cs"/>
              </a:rPr>
              <a:t>Приемная комиссия 259-70-80</a:t>
            </a:r>
            <a:endParaRPr lang="ru-RU" sz="3600" dirty="0">
              <a:solidFill>
                <a:srgbClr val="464653"/>
              </a:solidFill>
              <a:latin typeface="Franklin Gothic Book"/>
              <a:cs typeface="+mn-cs"/>
            </a:endParaRP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727CA3"/>
              </a:buClr>
              <a:buSzPct val="70000"/>
              <a:defRPr/>
            </a:pPr>
            <a:endParaRPr lang="ru-RU" sz="3600" b="1" dirty="0" smtClean="0">
              <a:solidFill>
                <a:srgbClr val="464653"/>
              </a:solidFill>
              <a:latin typeface="Franklin Gothic Book"/>
              <a:cs typeface="+mn-cs"/>
            </a:endParaRP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727CA3"/>
              </a:buClr>
              <a:buSzPct val="70000"/>
              <a:defRPr/>
            </a:pPr>
            <a:r>
              <a:rPr lang="pt-PT" sz="3600" b="1" dirty="0" smtClean="0">
                <a:solidFill>
                  <a:srgbClr val="464653"/>
                </a:solidFill>
                <a:latin typeface="Franklin Gothic Book"/>
                <a:cs typeface="+mn-cs"/>
              </a:rPr>
              <a:t>E-mail</a:t>
            </a:r>
            <a:r>
              <a:rPr lang="pt-PT" sz="3600" b="1" dirty="0">
                <a:solidFill>
                  <a:srgbClr val="464653"/>
                </a:solidFill>
                <a:latin typeface="Franklin Gothic Book"/>
                <a:cs typeface="+mn-cs"/>
              </a:rPr>
              <a:t>: </a:t>
            </a:r>
            <a:r>
              <a:rPr lang="pt-PT" sz="3600" b="1" u="sng" dirty="0">
                <a:solidFill>
                  <a:srgbClr val="0070C0"/>
                </a:solidFill>
                <a:latin typeface="Franklin Gothic Book"/>
                <a:cs typeface="+mn-cs"/>
                <a:hlinkClick r:id="rId3"/>
              </a:rPr>
              <a:t>jour</a:t>
            </a:r>
            <a:r>
              <a:rPr lang="en-US" sz="3600" b="1" u="sng" dirty="0">
                <a:solidFill>
                  <a:srgbClr val="0070C0"/>
                </a:solidFill>
                <a:latin typeface="Franklin Gothic Book"/>
                <a:cs typeface="+mn-cs"/>
                <a:hlinkClick r:id="rId3"/>
              </a:rPr>
              <a:t>n</a:t>
            </a:r>
            <a:r>
              <a:rPr lang="pt-PT" sz="3600" b="1" u="sng" dirty="0" smtClean="0">
                <a:solidFill>
                  <a:srgbClr val="0070C0"/>
                </a:solidFill>
                <a:latin typeface="Franklin Gothic Book"/>
                <a:cs typeface="+mn-cs"/>
                <a:hlinkClick r:id="rId3"/>
              </a:rPr>
              <a:t>@bsu.by</a:t>
            </a:r>
            <a:endParaRPr lang="ru-RU" sz="3600" b="1" dirty="0">
              <a:solidFill>
                <a:srgbClr val="0070C0"/>
              </a:solidFill>
              <a:latin typeface="Franklin Gothic Book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16632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rgbClr val="727CA3"/>
              </a:buClr>
              <a:buSzPct val="70000"/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+mn-cs"/>
              </a:rPr>
              <a:t>Контактная информация</a:t>
            </a:r>
            <a:endParaRPr lang="ru-RU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268760"/>
            <a:ext cx="806489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rgbClr val="727CA3"/>
              </a:buClr>
              <a:buSzPct val="70000"/>
              <a:defRPr/>
            </a:pPr>
            <a:endParaRPr lang="ru-RU" sz="4000" b="1" dirty="0" smtClean="0">
              <a:solidFill>
                <a:srgbClr val="464653"/>
              </a:solidFill>
              <a:latin typeface="Franklin Gothic Book"/>
              <a:cs typeface="+mn-cs"/>
            </a:endParaRP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727CA3"/>
              </a:buClr>
              <a:buSzPct val="70000"/>
              <a:defRPr/>
            </a:pPr>
            <a:r>
              <a:rPr lang="ru-RU" sz="3800" b="1" dirty="0" smtClean="0">
                <a:solidFill>
                  <a:srgbClr val="464653"/>
                </a:solidFill>
                <a:latin typeface="Franklin Gothic Book"/>
                <a:cs typeface="+mn-cs"/>
              </a:rPr>
              <a:t>Приемная </a:t>
            </a:r>
            <a:r>
              <a:rPr lang="ru-RU" sz="3800" b="1" dirty="0">
                <a:solidFill>
                  <a:srgbClr val="464653"/>
                </a:solidFill>
                <a:latin typeface="Franklin Gothic Book"/>
                <a:cs typeface="+mn-cs"/>
              </a:rPr>
              <a:t>комиссия БГУ 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727CA3"/>
              </a:buClr>
              <a:buSzPct val="70000"/>
              <a:defRPr/>
            </a:pPr>
            <a:endParaRPr lang="ru-RU" sz="3800" b="1" dirty="0" smtClean="0">
              <a:solidFill>
                <a:srgbClr val="464653"/>
              </a:solidFill>
              <a:latin typeface="Franklin Gothic Book"/>
              <a:cs typeface="+mn-cs"/>
            </a:endParaRP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727CA3"/>
              </a:buClr>
              <a:buSzPct val="70000"/>
              <a:defRPr/>
            </a:pPr>
            <a:r>
              <a:rPr lang="ru-RU" sz="3800" b="1" dirty="0" smtClean="0">
                <a:solidFill>
                  <a:srgbClr val="464653"/>
                </a:solidFill>
                <a:latin typeface="Franklin Gothic Book"/>
                <a:cs typeface="+mn-cs"/>
              </a:rPr>
              <a:t>Тел</a:t>
            </a:r>
            <a:r>
              <a:rPr lang="ru-RU" sz="3800" b="1" dirty="0">
                <a:solidFill>
                  <a:srgbClr val="464653"/>
                </a:solidFill>
                <a:latin typeface="Franklin Gothic Book"/>
                <a:cs typeface="+mn-cs"/>
              </a:rPr>
              <a:t>. </a:t>
            </a:r>
            <a:r>
              <a:rPr lang="ru-RU" sz="3800" b="1" dirty="0" smtClean="0">
                <a:solidFill>
                  <a:srgbClr val="464653"/>
                </a:solidFill>
                <a:latin typeface="Franklin Gothic Book"/>
                <a:cs typeface="+mn-cs"/>
              </a:rPr>
              <a:t>+375 (17</a:t>
            </a:r>
            <a:r>
              <a:rPr lang="ru-RU" sz="3800" b="1" dirty="0">
                <a:solidFill>
                  <a:srgbClr val="464653"/>
                </a:solidFill>
                <a:latin typeface="Franklin Gothic Book"/>
                <a:cs typeface="+mn-cs"/>
              </a:rPr>
              <a:t>)  209-50-85</a:t>
            </a:r>
            <a:endParaRPr lang="ru-RU" sz="3800" dirty="0">
              <a:solidFill>
                <a:srgbClr val="464653"/>
              </a:solidFill>
              <a:latin typeface="Franklin Gothic Book"/>
              <a:cs typeface="+mn-cs"/>
            </a:endParaRP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727CA3"/>
              </a:buClr>
              <a:buSzPct val="70000"/>
              <a:defRPr/>
            </a:pPr>
            <a:endParaRPr lang="ru-RU" sz="3800" b="1" dirty="0">
              <a:solidFill>
                <a:srgbClr val="464653"/>
              </a:solidFill>
              <a:latin typeface="Franklin Gothic Book"/>
              <a:cs typeface="+mn-cs"/>
            </a:endParaRP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727CA3"/>
              </a:buClr>
              <a:buSzPct val="70000"/>
              <a:defRPr/>
            </a:pPr>
            <a:r>
              <a:rPr lang="ru-RU" sz="3800" b="1" dirty="0" smtClean="0">
                <a:solidFill>
                  <a:srgbClr val="464653"/>
                </a:solidFill>
                <a:latin typeface="Franklin Gothic Book"/>
                <a:cs typeface="+mn-cs"/>
              </a:rPr>
              <a:t>Сайт </a:t>
            </a:r>
            <a:r>
              <a:rPr lang="ru-RU" sz="3800" b="1" dirty="0">
                <a:solidFill>
                  <a:srgbClr val="464653"/>
                </a:solidFill>
                <a:latin typeface="Franklin Gothic Book"/>
                <a:cs typeface="+mn-cs"/>
              </a:rPr>
              <a:t>БГУ: </a:t>
            </a:r>
            <a:r>
              <a:rPr lang="en-US" sz="3800" b="1" dirty="0">
                <a:solidFill>
                  <a:srgbClr val="464653"/>
                </a:solidFill>
                <a:latin typeface="Franklin Gothic Book"/>
                <a:cs typeface="+mn-cs"/>
              </a:rPr>
              <a:t>http</a:t>
            </a:r>
            <a:r>
              <a:rPr lang="ru-RU" sz="3800" b="1" dirty="0">
                <a:solidFill>
                  <a:srgbClr val="464653"/>
                </a:solidFill>
                <a:latin typeface="Franklin Gothic Book"/>
                <a:cs typeface="+mn-cs"/>
              </a:rPr>
              <a:t>://</a:t>
            </a:r>
            <a:r>
              <a:rPr lang="ru-RU" sz="3800" b="1" u="sng" dirty="0">
                <a:solidFill>
                  <a:srgbClr val="464653"/>
                </a:solidFill>
                <a:latin typeface="Franklin Gothic Book"/>
                <a:cs typeface="+mn-cs"/>
                <a:hlinkClick r:id="rId2" tooltip="http://www.bsu.by/"/>
              </a:rPr>
              <a:t>www.bsu.by</a:t>
            </a:r>
            <a:endParaRPr lang="ru-RU" sz="3800" dirty="0">
              <a:solidFill>
                <a:srgbClr val="464653"/>
              </a:solidFill>
              <a:latin typeface="Franklin Gothic Book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56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Содержимое 2"/>
          <p:cNvSpPr>
            <a:spLocks noGrp="1"/>
          </p:cNvSpPr>
          <p:nvPr>
            <p:ph idx="1"/>
          </p:nvPr>
        </p:nvSpPr>
        <p:spPr>
          <a:xfrm>
            <a:off x="214313" y="188641"/>
            <a:ext cx="8686800" cy="476594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Дорогие абитуриенты!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Желаем вам успехов при поступлении!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  <p:pic>
        <p:nvPicPr>
          <p:cNvPr id="61443" name="Рисунок 3" descr="Slwz0A9EnR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1288" y="1988840"/>
            <a:ext cx="669674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83768" y="5445224"/>
            <a:ext cx="503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+mj-lt"/>
              </a:rPr>
              <a:t>Спасибо за внимание!</a:t>
            </a:r>
            <a:endParaRPr lang="ru-RU" sz="36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Рисунок 3" descr="unname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785" y="5157192"/>
            <a:ext cx="1147028" cy="144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student\Рабочий стол\ну, наконец-то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8257" y="4967521"/>
            <a:ext cx="1218711" cy="182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758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      Вступительные экзамены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366455"/>
              </p:ext>
            </p:extLst>
          </p:nvPr>
        </p:nvGraphicFramePr>
        <p:xfrm>
          <a:off x="683568" y="1088456"/>
          <a:ext cx="7776864" cy="56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430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e-BY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Специальности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e-BY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(направления специальностей)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e-BY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Вступительные испытания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90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Журналистика (печатные СМИ)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Журналистика (аудиовизуальная)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Журналистика (веб-журналистика)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Журналистика международная</a:t>
                      </a:r>
                      <a:endParaRPr lang="ru-RU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Творчество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22288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 этап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творческое сочинение,</a:t>
                      </a:r>
                    </a:p>
                    <a:p>
                      <a:pPr marL="522288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этап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творческое тестирование);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 История Беларуси (ЦТ);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 Белорусский или русский язык (ЦТ)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262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Информация и коммуникация</a:t>
                      </a:r>
                    </a:p>
                    <a:p>
                      <a:endParaRPr lang="ru-RU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1.Обществоведение (ЦТ)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2.История Беларуси (ЦТ);</a:t>
                      </a:r>
                    </a:p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3.Белорусский или русский язык (ЦТ);</a:t>
                      </a:r>
                    </a:p>
                    <a:p>
                      <a:endParaRPr lang="ru-RU" sz="2000" i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Экзамен «Творчество»</a:t>
            </a:r>
            <a:endParaRPr lang="ru-RU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0" y="857250"/>
            <a:ext cx="86868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4000" smtClean="0"/>
              <a:t>Творческое сочинение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4000" smtClean="0"/>
              <a:t>Творческое тестирование</a:t>
            </a:r>
          </a:p>
          <a:p>
            <a:pPr eaLnBrk="1" hangingPunct="1"/>
            <a:endParaRPr lang="ru-RU" smtClean="0"/>
          </a:p>
        </p:txBody>
      </p:sp>
      <p:pic>
        <p:nvPicPr>
          <p:cNvPr id="16388" name="Picture 7" descr="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357438"/>
            <a:ext cx="4429125" cy="397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9" name="Рисунок 4" descr="v8F8hXLyqr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3" y="2357438"/>
            <a:ext cx="30861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u="sng" dirty="0" smtClean="0">
                <a:solidFill>
                  <a:schemeClr val="bg2">
                    <a:lumMod val="25000"/>
                  </a:schemeClr>
                </a:solidFill>
              </a:rPr>
              <a:t>        </a:t>
            </a:r>
            <a:r>
              <a:rPr lang="ru-RU" sz="4400" b="1" u="sng" dirty="0" smtClean="0">
                <a:solidFill>
                  <a:schemeClr val="bg2">
                    <a:lumMod val="25000"/>
                  </a:schemeClr>
                </a:solidFill>
              </a:rPr>
              <a:t>Творческое сочинение</a:t>
            </a:r>
            <a:endParaRPr lang="ru-RU" sz="4400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3600" b="1" smtClean="0"/>
              <a:t>Предлагаются три темы (на выбор)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3600" b="1" smtClean="0"/>
              <a:t>Сочинение пишется на протяжении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b="1" smtClean="0"/>
              <a:t>  4 часов (240 мин.)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3600" b="1" smtClean="0"/>
              <a:t>Объем должен составлять около </a:t>
            </a:r>
            <a:r>
              <a:rPr lang="en-US" sz="3600" b="1" smtClean="0"/>
              <a:t>3</a:t>
            </a:r>
            <a:r>
              <a:rPr lang="ru-RU" sz="3600" b="1" smtClean="0"/>
              <a:t> страниц формата А4 (5-6 тетрадных страниц)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3600" b="1" smtClean="0"/>
              <a:t>Оценка – от 0 до 10 баллов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686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Основные требования к творческому сочинению: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18087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300" b="1" dirty="0" smtClean="0"/>
              <a:t>умение абитуриента раскрыть тему, анализируя факты  действительности, выделять существенное;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300" b="1" dirty="0" smtClean="0"/>
              <a:t>системность, последовательность, логичность изложения;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300" b="1" dirty="0" smtClean="0"/>
              <a:t>аргументированность выводов и обобщений;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300" b="1" dirty="0" smtClean="0"/>
              <a:t>лексическое богатство;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300" b="1" dirty="0" smtClean="0"/>
              <a:t>выразительность и образность языка;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300" b="1" dirty="0" smtClean="0"/>
              <a:t>оригинальность;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300" b="1" dirty="0" smtClean="0"/>
              <a:t>творческая индивидуальность и интеллект.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</a:rPr>
              <a:t>Творческое тестирование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89525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/>
              <a:t> 1) анализ творческих работ абитуриента (публикации в газетах и журналах; сценарии сюжетов теле- и радиопередач, которые вышли  в эфир и др.).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/>
              <a:t>   2) ответы на вопросы по темам, связанным с коммуникативной деятельностью, общественно-политической и экономической проблематикой СМИ, культурной жизнью и др.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/>
              <a:t>   3) выполнение письменного задания по редактированию текстов.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Особенности творческого тестирования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b="1" dirty="0" smtClean="0"/>
              <a:t>Оценка творческих работ зависит от качества и количества публикаций (сюжетов), а также продолжительности сотрудничества абитуриента со СМИ.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600" b="1" dirty="0" smtClean="0"/>
              <a:t>  </a:t>
            </a:r>
            <a:r>
              <a:rPr lang="ru-RU" sz="2600" b="1" dirty="0" smtClean="0"/>
              <a:t>При выставлении оценки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 smtClean="0"/>
              <a:t>также учитываются:</a:t>
            </a:r>
            <a:endParaRPr lang="en-US" sz="26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 smtClean="0"/>
              <a:t>–</a:t>
            </a:r>
            <a:r>
              <a:rPr lang="en-US" sz="2600" b="1" dirty="0" smtClean="0"/>
              <a:t> </a:t>
            </a:r>
            <a:r>
              <a:rPr lang="ru-RU" sz="2600" b="1" dirty="0" smtClean="0"/>
              <a:t>жанровая принадлежность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 smtClean="0"/>
              <a:t>   материалов;</a:t>
            </a:r>
            <a:r>
              <a:rPr lang="en-US" sz="2600" b="1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 smtClean="0"/>
              <a:t>– тематика публикаций;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 smtClean="0"/>
              <a:t>– уровень издания.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endParaRPr lang="ru-RU" dirty="0"/>
          </a:p>
        </p:txBody>
      </p:sp>
      <p:pic>
        <p:nvPicPr>
          <p:cNvPr id="20484" name="Рисунок 3" descr="timthumb.php-300x163-сми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3714750"/>
            <a:ext cx="3643312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2002</TotalTime>
  <Words>1657</Words>
  <Application>Microsoft Office PowerPoint</Application>
  <PresentationFormat>Экран (4:3)</PresentationFormat>
  <Paragraphs>292</Paragraphs>
  <Slides>34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Трек</vt:lpstr>
      <vt:lpstr>факультет журналистики                 Белорусского государственного университета </vt:lpstr>
      <vt:lpstr>декан  факультета журналистики БГУ </vt:lpstr>
      <vt:lpstr>НАШИ СПЕЦИАЛЬНОСТИ:</vt:lpstr>
      <vt:lpstr>      Вступительные экзамены </vt:lpstr>
      <vt:lpstr>Экзамен «Творчество»</vt:lpstr>
      <vt:lpstr>        Творческое сочинение</vt:lpstr>
      <vt:lpstr>  Основные требования к творческому сочинению: </vt:lpstr>
      <vt:lpstr> Творческое тестирование</vt:lpstr>
      <vt:lpstr> Особенности творческого тестирования</vt:lpstr>
      <vt:lpstr>Особенности творческого тестирования</vt:lpstr>
      <vt:lpstr>Особенности творческого тестирования</vt:lpstr>
      <vt:lpstr>Проходные баллы </vt:lpstr>
      <vt:lpstr>ПРОХОДНЫЕ БАЛЛЫ в 2019 г.</vt:lpstr>
      <vt:lpstr>Специальность «Журналистика» (печатные СМИ) </vt:lpstr>
      <vt:lpstr>Презентация PowerPoint</vt:lpstr>
      <vt:lpstr> Специальность    «Журналистика                                          аудиовизуальная»</vt:lpstr>
      <vt:lpstr>Работа:</vt:lpstr>
      <vt:lpstr>ВЫПУСКНИКИ! Мы ими гордимся!</vt:lpstr>
      <vt:lpstr>СПЕЦИАЛЬНОСТЬ  «ЖУРНАЛИСТИКА (веб-журналистикА)»</vt:lpstr>
      <vt:lpstr>Собственный учебный интернет-портал – websmi.by</vt:lpstr>
      <vt:lpstr>Наши выпускники: мы ими гордимся</vt:lpstr>
      <vt:lpstr>Татьяна Никитина ведущая  «Белтелерадиокомпании»</vt:lpstr>
      <vt:lpstr>специальность  «журналистика  международная» </vt:lpstr>
      <vt:lpstr>   специальность  «Информация и коммуникация»  </vt:lpstr>
      <vt:lpstr>Наши выпускники:</vt:lpstr>
      <vt:lpstr>Презентация PowerPoint</vt:lpstr>
      <vt:lpstr>Презентация PowerPoint</vt:lpstr>
      <vt:lpstr>Международные связи</vt:lpstr>
      <vt:lpstr>Презентация PowerPoint</vt:lpstr>
      <vt:lpstr>Мероприятия для абитуриентов</vt:lpstr>
      <vt:lpstr>Сайт факультета журналистики БГУ http://www.journ.bsu.by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home</cp:lastModifiedBy>
  <cp:revision>234</cp:revision>
  <dcterms:created xsi:type="dcterms:W3CDTF">2015-10-23T08:11:47Z</dcterms:created>
  <dcterms:modified xsi:type="dcterms:W3CDTF">2019-12-22T19:04:43Z</dcterms:modified>
</cp:coreProperties>
</file>