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58" r:id="rId3"/>
    <p:sldId id="267" r:id="rId4"/>
    <p:sldId id="266" r:id="rId5"/>
    <p:sldId id="257" r:id="rId6"/>
    <p:sldId id="268" r:id="rId7"/>
    <p:sldId id="269" r:id="rId8"/>
    <p:sldId id="270" r:id="rId9"/>
    <p:sldId id="272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292D3-CDA0-4681-B562-8EB9BAD174DC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5237-040B-4623-BCD4-59C08847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4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6357982" cy="2900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Республика Беларусь: уверенным шагом по пути независимости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4786322"/>
            <a:ext cx="428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Презентация подготовлена по материалам Академии управления при Президенте Республики Беларусь на основе сведений органов государственного управления, информационного агентства «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БелТА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»</a:t>
            </a:r>
            <a:b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и издательского дома «Беларусь сегодня»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57752" y="3929066"/>
            <a:ext cx="3643338" cy="29289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1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4500594" cy="6000792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Страна практически полностью обеспечивает свои потребности в продовольствии – </a:t>
            </a:r>
            <a:r>
              <a:rPr lang="ru-RU" sz="1400" b="1" dirty="0"/>
              <a:t>импорт составляет менее 10% всего объема потребления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По таким продуктам, как яйца, мясо, молоко, уровень </a:t>
            </a:r>
            <a:r>
              <a:rPr lang="ru-RU" sz="1400" dirty="0" err="1"/>
              <a:t>самообеспечения</a:t>
            </a:r>
            <a:r>
              <a:rPr lang="ru-RU" sz="1400" dirty="0"/>
              <a:t> в 1,3–2,3 раза превышает потребность. На сегодняшний день </a:t>
            </a:r>
            <a:r>
              <a:rPr lang="ru-RU" sz="1400" b="1" i="1" dirty="0"/>
              <a:t>уровень </a:t>
            </a:r>
            <a:r>
              <a:rPr lang="ru-RU" sz="1400" b="1" i="1" dirty="0" err="1"/>
              <a:t>самообеспечения</a:t>
            </a:r>
            <a:r>
              <a:rPr lang="ru-RU" sz="1400" b="1" i="1" dirty="0"/>
              <a:t> по мясу и мясным продуктам – 135,2%, молокопродуктам – 235,1%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По данным Продовольственной и сельскохозяйственной организации ООН, </a:t>
            </a:r>
            <a:r>
              <a:rPr lang="ru-RU" sz="1400" b="1" i="1" dirty="0"/>
              <a:t>по валовому сбору</a:t>
            </a:r>
            <a:r>
              <a:rPr lang="ru-RU" sz="1400" dirty="0"/>
              <a:t> (в стоимостном выражении) </a:t>
            </a:r>
            <a:r>
              <a:rPr lang="ru-RU" sz="1400" b="1" i="1" dirty="0"/>
              <a:t>льноволокна Беларусь находится на 3-м месте в мире, ржи – на 5-м, клюквы – на 10-м, сахарной свеклы – 14-м, клубники – на 15-м месте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По производству молока</a:t>
            </a:r>
            <a:r>
              <a:rPr lang="ru-RU" sz="1400" dirty="0"/>
              <a:t> на душу населения республика занимает </a:t>
            </a:r>
            <a:r>
              <a:rPr lang="ru-RU" sz="1400" b="1" i="1" dirty="0"/>
              <a:t>одну из лидирующих позиций в мире</a:t>
            </a:r>
            <a:r>
              <a:rPr lang="ru-RU" sz="1400" dirty="0"/>
              <a:t> и опережает такие страны, как Российская Федерация, Украина, Казахстан. </a:t>
            </a:r>
          </a:p>
          <a:p>
            <a:pPr algn="just"/>
            <a:r>
              <a:rPr lang="ru-RU" sz="1400" dirty="0"/>
              <a:t>Беларусь </a:t>
            </a:r>
            <a:r>
              <a:rPr lang="ru-RU" sz="1400" b="1" i="1" dirty="0"/>
              <a:t>входит в 10-ку стран – лидеров по экспорту мяса</a:t>
            </a:r>
            <a:r>
              <a:rPr lang="ru-RU" sz="1400" dirty="0"/>
              <a:t>.</a:t>
            </a:r>
          </a:p>
          <a:p>
            <a:pPr algn="just"/>
            <a:endParaRPr lang="ru-RU" sz="1500" dirty="0"/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Савушкин продукт - ГО Управляющая компания холдинга Концер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3857620" cy="2933701"/>
          </a:xfrm>
          <a:prstGeom prst="rect">
            <a:avLst/>
          </a:prstGeom>
          <a:noFill/>
        </p:spPr>
      </p:pic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Молочный Мир. Молочный 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357826"/>
            <a:ext cx="3500462" cy="1400175"/>
          </a:xfrm>
          <a:prstGeom prst="rect">
            <a:avLst/>
          </a:prstGeom>
          <a:noFill/>
        </p:spPr>
      </p:pic>
      <p:pic>
        <p:nvPicPr>
          <p:cNvPr id="31754" name="Picture 10" descr="Открывается фирменный магазин ОАО «Волковысский мясокомбинат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496"/>
            <a:ext cx="3736098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3786214" cy="5357850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Географическое положение Беларуси предопределило ее роль в качестве транзитной дорожной державы: территорию нашей страны пересекают </a:t>
            </a:r>
            <a:r>
              <a:rPr lang="ru-RU" sz="1400" b="1" i="1" dirty="0"/>
              <a:t>2 трансъевропейских транспортных коридора</a:t>
            </a:r>
            <a:r>
              <a:rPr lang="ru-RU" sz="1400" dirty="0"/>
              <a:t>, определенных по международной классификации под номером II (Запад – Восток) и под номером IX (Север – Юг) с ответвлением IXВ.</a:t>
            </a:r>
          </a:p>
          <a:p>
            <a:pPr algn="just"/>
            <a:r>
              <a:rPr lang="ru-RU" sz="1400" dirty="0"/>
              <a:t>Практически все республиканские автомобильные дороги имеют усовершенствованное покрытие. </a:t>
            </a:r>
          </a:p>
          <a:p>
            <a:pPr algn="just"/>
            <a:r>
              <a:rPr lang="ru-RU" sz="1400" b="1" i="1" dirty="0"/>
              <a:t>Экспорт услуг по перевозкам грузов автомобильным транспортом за 2019 год составил порядка 1,4 </a:t>
            </a:r>
            <a:r>
              <a:rPr lang="ru-RU" sz="1400" b="1" i="1" dirty="0" err="1"/>
              <a:t>млрд</a:t>
            </a:r>
            <a:r>
              <a:rPr lang="ru-RU" sz="1400" b="1" i="1" dirty="0"/>
              <a:t> долл. США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Отдельной статьей экспорта в Республике Беларусь может стать </a:t>
            </a:r>
            <a:r>
              <a:rPr lang="ru-RU" sz="1400" b="1" i="1" dirty="0" err="1"/>
              <a:t>электромобилестроение</a:t>
            </a:r>
            <a:r>
              <a:rPr lang="ru-RU" sz="1400" dirty="0"/>
              <a:t>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В Белоруссии хорошие дор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64347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3714752"/>
            <a:ext cx="7715304" cy="2500330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/>
              <a:t>Всему миру известны имена прославленных белорусских спортсменов современности</a:t>
            </a:r>
            <a:r>
              <a:rPr lang="ru-RU" sz="1400" dirty="0"/>
              <a:t> – дзюдоиста Игоря Макарова, бегуньи Юлии Нестеренко, </a:t>
            </a:r>
            <a:r>
              <a:rPr lang="ru-RU" sz="1400" dirty="0" err="1"/>
              <a:t>гребчихи</a:t>
            </a:r>
            <a:r>
              <a:rPr lang="ru-RU" sz="1400" dirty="0"/>
              <a:t> Екатерины </a:t>
            </a:r>
            <a:r>
              <a:rPr lang="ru-RU" sz="1400" dirty="0" err="1"/>
              <a:t>Карстен</a:t>
            </a:r>
            <a:r>
              <a:rPr lang="ru-RU" sz="1400" dirty="0"/>
              <a:t>, теннисистов Максима Мирного и Виктории </a:t>
            </a:r>
            <a:r>
              <a:rPr lang="ru-RU" sz="1400" dirty="0" err="1"/>
              <a:t>Азаренко</a:t>
            </a:r>
            <a:r>
              <a:rPr lang="ru-RU" sz="1400" dirty="0"/>
              <a:t>, стрелка Сергея Мартынова, Героя Беларуси, </a:t>
            </a:r>
            <a:r>
              <a:rPr lang="ru-RU" sz="1400" dirty="0" err="1"/>
              <a:t>биатлонистки</a:t>
            </a:r>
            <a:r>
              <a:rPr lang="ru-RU" sz="1400" dirty="0"/>
              <a:t> Дарьи </a:t>
            </a:r>
            <a:r>
              <a:rPr lang="ru-RU" sz="1400" dirty="0" err="1"/>
              <a:t>Домрачевой</a:t>
            </a:r>
            <a:r>
              <a:rPr lang="ru-RU" sz="1400" dirty="0"/>
              <a:t>, </a:t>
            </a:r>
            <a:r>
              <a:rPr lang="ru-RU" sz="1400" dirty="0" err="1"/>
              <a:t>фристайлистов</a:t>
            </a:r>
            <a:r>
              <a:rPr lang="ru-RU" sz="1400" dirty="0"/>
              <a:t> Алексея Гришина, Антона Кушнира, Аллы </a:t>
            </a:r>
            <a:r>
              <a:rPr lang="ru-RU" sz="1400" dirty="0" err="1"/>
              <a:t>Цупер</a:t>
            </a:r>
            <a:r>
              <a:rPr lang="ru-RU" sz="1400" dirty="0"/>
              <a:t>, Анны </a:t>
            </a:r>
            <a:r>
              <a:rPr lang="ru-RU" sz="1400" dirty="0" err="1"/>
              <a:t>Гуськовой</a:t>
            </a:r>
            <a:r>
              <a:rPr lang="ru-RU" sz="1400" dirty="0"/>
              <a:t> и других. </a:t>
            </a:r>
          </a:p>
          <a:p>
            <a:pPr algn="just"/>
            <a:r>
              <a:rPr lang="ru-RU" sz="1400" dirty="0"/>
              <a:t>За период суверенного развития Беларуси наши спортсмены приняли участие в семи зимних и шести летних Олимпийских играх. По итогам летних Олимпиад в копилке Республики Беларусь 78 медалей (12 золотых, 27 серебряных, 39 бронзовых). На зимних Олимпийских играх завоевано 18 медалей (в том числе 8 золотых, 5 серебряных, 5 бронзовых). </a:t>
            </a:r>
          </a:p>
          <a:p>
            <a:pPr algn="just"/>
            <a:endParaRPr lang="ru-RU" sz="1400" dirty="0"/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Лучшие спортсмены Беларуси. Часть 6 (2010 - 20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37726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728" y="4143380"/>
            <a:ext cx="5929354" cy="257174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Сегодня Республика Беларусь является культурным центром Европы, о чем свидетельствует </a:t>
            </a:r>
            <a:r>
              <a:rPr lang="ru-RU" sz="1400" b="1" i="1" dirty="0"/>
              <a:t>ежегодное проведение почти 60 международных, республиканских и региональных фестивалей</a:t>
            </a:r>
            <a:r>
              <a:rPr lang="ru-RU" sz="1400" dirty="0"/>
              <a:t> на белорусской земле: </a:t>
            </a:r>
            <a:r>
              <a:rPr lang="ru-RU" sz="1400" b="1" dirty="0"/>
              <a:t>Международный Фестиваль искусств «Славянский базар в Витебске»</a:t>
            </a:r>
            <a:r>
              <a:rPr lang="ru-RU" sz="1400" dirty="0"/>
              <a:t>, </a:t>
            </a:r>
            <a:r>
              <a:rPr lang="ru-RU" sz="1400" b="1" dirty="0"/>
              <a:t>Республиканский праздник «</a:t>
            </a:r>
            <a:r>
              <a:rPr lang="ru-RU" sz="1400" b="1" dirty="0" err="1"/>
              <a:t>Купалье</a:t>
            </a:r>
            <a:r>
              <a:rPr lang="ru-RU" sz="1400" b="1" dirty="0"/>
              <a:t>» («Александрия собирает друзей»), Республиканский фестиваль национальных культур и Минский международный фестиваль «</a:t>
            </a:r>
            <a:r>
              <a:rPr lang="ru-RU" sz="1400" b="1" dirty="0" err="1"/>
              <a:t>Лістапад</a:t>
            </a:r>
            <a:r>
              <a:rPr lang="ru-RU" sz="1400" b="1" dirty="0"/>
              <a:t>». </a:t>
            </a:r>
            <a:endParaRPr lang="ru-RU" sz="1400" dirty="0"/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Сегодня закрывается XXVIII Международный фестиваль искусст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286808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4214818"/>
            <a:ext cx="8429684" cy="2500330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/>
              <a:t>Построены новые здания Национальной библиотеки Беларуси и Белорусского государственного музея истории Великой Отечественной войны, реконструированы музей </a:t>
            </a:r>
            <a:r>
              <a:rPr lang="ru-RU" sz="1400" b="1" i="1" dirty="0" err="1"/>
              <a:t>Бялыницкого-Бирули</a:t>
            </a:r>
            <a:r>
              <a:rPr lang="ru-RU" sz="1400" dirty="0"/>
              <a:t> в Могилеве, а также </a:t>
            </a:r>
            <a:r>
              <a:rPr lang="ru-RU" sz="1400" b="1" i="1" dirty="0"/>
              <a:t>Национальный академический театр имени Я.Купалы</a:t>
            </a:r>
            <a:r>
              <a:rPr lang="ru-RU" sz="1400" dirty="0"/>
              <a:t> в Минске. </a:t>
            </a:r>
          </a:p>
          <a:p>
            <a:pPr algn="just"/>
            <a:r>
              <a:rPr lang="ru-RU" sz="1400" b="1" dirty="0"/>
              <a:t>Р</a:t>
            </a:r>
            <a:r>
              <a:rPr lang="ru-RU" sz="1400" b="1" i="1" dirty="0"/>
              <a:t>еставрационные работы проводились и проводятся на десятках объектов по всей республике</a:t>
            </a:r>
            <a:r>
              <a:rPr lang="ru-RU" sz="1400" dirty="0"/>
              <a:t> – это замки в Несвиже, </a:t>
            </a:r>
            <a:r>
              <a:rPr lang="ru-RU" sz="1400" dirty="0" err="1"/>
              <a:t>Новогрудке</a:t>
            </a:r>
            <a:r>
              <a:rPr lang="ru-RU" sz="1400" dirty="0"/>
              <a:t>, Гольшанах, Крево, </a:t>
            </a:r>
            <a:r>
              <a:rPr lang="ru-RU" sz="1400" dirty="0" err="1"/>
              <a:t>Спасо-Преображенская</a:t>
            </a:r>
            <a:r>
              <a:rPr lang="ru-RU" sz="1400" dirty="0"/>
              <a:t> церковь в Полоцке, реконструкция бывшего дворцового комплекса рода </a:t>
            </a:r>
            <a:r>
              <a:rPr lang="ru-RU" sz="1400" dirty="0" err="1"/>
              <a:t>Сапег</a:t>
            </a:r>
            <a:r>
              <a:rPr lang="ru-RU" sz="1400" dirty="0"/>
              <a:t> в г.п.Ружаны </a:t>
            </a:r>
            <a:r>
              <a:rPr lang="ru-RU" sz="1400" dirty="0" err="1"/>
              <a:t>Пружанского</a:t>
            </a:r>
            <a:r>
              <a:rPr lang="ru-RU" sz="1400" dirty="0"/>
              <a:t> района, часовни князей Паскевичей (памятник истории и архитектуры XIX века), а также комплекса бывшего коллегиума иезуитов в </a:t>
            </a:r>
            <a:r>
              <a:rPr lang="ru-RU" sz="1400" dirty="0" err="1"/>
              <a:t>аг</a:t>
            </a:r>
            <a:r>
              <a:rPr lang="ru-RU" sz="1400" dirty="0"/>
              <a:t>. </a:t>
            </a:r>
            <a:r>
              <a:rPr lang="ru-RU" sz="1400" dirty="0" err="1"/>
              <a:t>Юровичи</a:t>
            </a:r>
            <a:r>
              <a:rPr lang="ru-RU" sz="1400" dirty="0"/>
              <a:t> </a:t>
            </a:r>
            <a:r>
              <a:rPr lang="ru-RU" sz="1400" dirty="0" err="1"/>
              <a:t>Калинковичского</a:t>
            </a:r>
            <a:r>
              <a:rPr lang="ru-RU" sz="1400" dirty="0"/>
              <a:t> района и др. </a:t>
            </a:r>
          </a:p>
          <a:p>
            <a:pPr algn="just"/>
            <a:r>
              <a:rPr lang="ru-RU" sz="1400" dirty="0"/>
              <a:t>Проводится масштабная </a:t>
            </a:r>
            <a:r>
              <a:rPr lang="ru-RU" sz="1400" b="1" dirty="0"/>
              <a:t>реконструкция Национального художественного музея</a:t>
            </a:r>
            <a:r>
              <a:rPr lang="ru-RU" sz="1400" dirty="0"/>
              <a:t>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Национальная библиотека Беларуси (Беларусь, Минск) - автор фот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0105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3357586"/>
          </a:xfrm>
        </p:spPr>
        <p:txBody>
          <a:bodyPr>
            <a:noAutofit/>
          </a:bodyPr>
          <a:lstStyle/>
          <a:p>
            <a:pPr algn="just"/>
            <a:r>
              <a:rPr lang="ru-RU" sz="1200" dirty="0"/>
              <a:t>В течение последних лет в Беларуси сохраняется устойчивая тенденция по снижению уровня преступности. </a:t>
            </a:r>
            <a:r>
              <a:rPr lang="ru-RU" sz="1200" b="1" i="1" dirty="0"/>
              <a:t>Меньше стало тяжких и особо тяжких преступлени</a:t>
            </a:r>
            <a:r>
              <a:rPr lang="ru-RU" sz="1200" dirty="0"/>
              <a:t>й, а самое главное – </a:t>
            </a:r>
            <a:r>
              <a:rPr lang="ru-RU" sz="1200" b="1" i="1" dirty="0"/>
              <a:t>меньше граждан погибло и ранено в результате криминальных деяний</a:t>
            </a:r>
            <a:r>
              <a:rPr lang="ru-RU" sz="1200" dirty="0"/>
              <a:t>. Так, по данным МВД, в январе–декабре 2019 г. доля особо тяжких и тяжких преступлений в общем количестве зарегистрированных преступлений составила 11,5%. </a:t>
            </a:r>
          </a:p>
          <a:p>
            <a:pPr algn="just"/>
            <a:r>
              <a:rPr lang="ru-RU" sz="1200" dirty="0"/>
              <a:t>Республика Беларусь по версии сервиса </a:t>
            </a:r>
            <a:r>
              <a:rPr lang="ru-RU" sz="1200" dirty="0" err="1"/>
              <a:t>Numbeo</a:t>
            </a:r>
            <a:r>
              <a:rPr lang="ru-RU" sz="1200" dirty="0"/>
              <a:t> </a:t>
            </a:r>
            <a:r>
              <a:rPr lang="ru-RU" sz="1200" b="1" i="1" dirty="0"/>
              <a:t>в рейтинге стран с наименьшим уровнем преступности и наиболее высоким уровнем безопасности</a:t>
            </a:r>
            <a:r>
              <a:rPr lang="ru-RU" sz="1200" dirty="0"/>
              <a:t> заняла </a:t>
            </a:r>
            <a:r>
              <a:rPr lang="ru-RU" sz="1200" b="1" i="1" dirty="0"/>
              <a:t>16 место среди 128 государств</a:t>
            </a:r>
            <a:r>
              <a:rPr lang="ru-RU" sz="1200" dirty="0"/>
              <a:t>, опередив страны – соседки нашей республики: 25 место – Польша, 36 – Литва,43 – Латвия, 56 – Россия, 84 – Украина.</a:t>
            </a:r>
          </a:p>
          <a:p>
            <a:pPr algn="just"/>
            <a:r>
              <a:rPr lang="ru-RU" sz="1200" dirty="0"/>
              <a:t>Неуклонно продолжается снижение уровня </a:t>
            </a:r>
            <a:r>
              <a:rPr lang="ru-RU" sz="1200" dirty="0" err="1"/>
              <a:t>наркопреступности</a:t>
            </a:r>
            <a:r>
              <a:rPr lang="ru-RU" sz="1200" dirty="0"/>
              <a:t>. Так, по итогам 2019 года (к уровню 2015 года) </a:t>
            </a:r>
            <a:r>
              <a:rPr lang="ru-RU" sz="1200" b="1" i="1" dirty="0"/>
              <a:t>количество </a:t>
            </a:r>
            <a:r>
              <a:rPr lang="ru-RU" sz="1200" b="1" i="1" dirty="0" err="1"/>
              <a:t>наркопреступлений</a:t>
            </a:r>
            <a:r>
              <a:rPr lang="ru-RU" sz="1200" b="1" i="1" dirty="0"/>
              <a:t> в стране сократилось в 1,6 раза</a:t>
            </a:r>
            <a:r>
              <a:rPr lang="ru-RU" sz="1200" dirty="0"/>
              <a:t>, в том числе совершенных несовершеннолетними или при их соучастии – в 3,7 раза, а случаев передозировок наркотиками – в 3,8 раза (из них лицами, не достигшими восемнадцатилетнего возраста, – в 37 раз). </a:t>
            </a:r>
          </a:p>
          <a:p>
            <a:pPr algn="just"/>
            <a:r>
              <a:rPr lang="ru-RU" sz="1200" b="1" i="1" dirty="0"/>
              <a:t>По относительным показателям снижения аварийности</a:t>
            </a:r>
            <a:r>
              <a:rPr lang="ru-RU" sz="1200" dirty="0"/>
              <a:t> (количество погибших на 1 </a:t>
            </a:r>
            <a:r>
              <a:rPr lang="ru-RU" sz="1200" dirty="0" err="1"/>
              <a:t>млн</a:t>
            </a:r>
            <a:r>
              <a:rPr lang="ru-RU" sz="1200" dirty="0"/>
              <a:t> жителей) </a:t>
            </a:r>
            <a:r>
              <a:rPr lang="ru-RU" sz="1200" b="1" i="1" dirty="0"/>
              <a:t>Республика Беларусь достигла среднеевропейского уровня</a:t>
            </a:r>
            <a:r>
              <a:rPr lang="ru-RU" sz="1200" dirty="0"/>
              <a:t> (58; в среднем по Европе – 57) и </a:t>
            </a:r>
            <a:r>
              <a:rPr lang="ru-RU" sz="1200" b="1" i="1" dirty="0"/>
              <a:t>превзошла </a:t>
            </a:r>
            <a:r>
              <a:rPr lang="ru-RU" sz="1200" dirty="0"/>
              <a:t>по этому критерию </a:t>
            </a:r>
            <a:r>
              <a:rPr lang="ru-RU" sz="1200" b="1" i="1" dirty="0"/>
              <a:t>ближайших соседей</a:t>
            </a:r>
            <a:r>
              <a:rPr lang="ru-RU" sz="1200" dirty="0"/>
              <a:t> (Литва – 61, Польша – 76, Латвия – 78, Украина – 79, Россия – 124).</a:t>
            </a:r>
          </a:p>
          <a:p>
            <a:pPr algn="just"/>
            <a:r>
              <a:rPr lang="ru-RU" sz="1200" dirty="0"/>
              <a:t>Согласно рейтингу «Глобальный индекс терроризма – 2019», Республика Беларусь с еще 26 странами </a:t>
            </a:r>
            <a:r>
              <a:rPr lang="ru-RU" sz="1200" b="1" i="1" dirty="0"/>
              <a:t>входит в число наиболее безопасных стран с точки зрения угрозы террористических атак</a:t>
            </a:r>
            <a:r>
              <a:rPr lang="ru-RU" sz="1200" dirty="0"/>
              <a:t>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Снижение выручки на предприяти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Снижение выручки на предприятии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8501122" cy="30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335758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Вклад Парка высоких технологий в рост ВВП соизмерим с ключевыми отраслями белорусской экономики. Рекордный </a:t>
            </a:r>
            <a:r>
              <a:rPr lang="ru-RU" sz="2000" b="1" i="1" dirty="0"/>
              <a:t>экспорт ПВТ в 2019 году составил 2 млрд. 195 млн. долларов США (рост – 155%)</a:t>
            </a:r>
            <a:r>
              <a:rPr lang="ru-RU" sz="2000" dirty="0"/>
              <a:t>. </a:t>
            </a:r>
            <a:r>
              <a:rPr lang="ru-RU" sz="2000" b="1" i="1" dirty="0"/>
              <a:t>Внешнеторговое сальдо ПВТ в 2019 году составило плюс 2 млрд</a:t>
            </a:r>
            <a:r>
              <a:rPr lang="ru-RU" sz="2000" dirty="0"/>
              <a:t>. долларов. </a:t>
            </a:r>
          </a:p>
          <a:p>
            <a:pPr algn="just"/>
            <a:r>
              <a:rPr lang="ru-RU" sz="2000" dirty="0"/>
              <a:t>21 декабря 2017 г. был подписан Декрет Президента Республики Беларусь № 8 «О развитии цифровой экономики», который создал беспрецедентные условия для развития IT-отрасли.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Снижение выручки на предприяти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Экспорт резидентов белорусского Парка высоких технологий в 2017 году превысил $1 мл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842968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2928958"/>
          </a:xfrm>
        </p:spPr>
        <p:txBody>
          <a:bodyPr>
            <a:noAutofit/>
          </a:bodyPr>
          <a:lstStyle/>
          <a:p>
            <a:pPr algn="just"/>
            <a:r>
              <a:rPr lang="ru-RU" sz="1200" b="1" i="1" dirty="0"/>
              <a:t>В мировом рейтинге стран по индексу конкурентоспособности промышленности (CIP) Беларусь занимает 46 позицию</a:t>
            </a:r>
            <a:r>
              <a:rPr lang="ru-RU" sz="1200" dirty="0"/>
              <a:t>, с большим отрывом опережая страны СНГ, кроме Российской Федерации. Среди стран Евразийского экономического союза (ЕАЭС) по индексу CIP Беларусь также уступает только Российской Федерации, которая занимает 32-е место в мире. Среди государств Европейского союза Беларусь уступает 21 стране и находится на уровне Люксембурга и Эстонии. </a:t>
            </a:r>
          </a:p>
          <a:p>
            <a:pPr algn="just"/>
            <a:r>
              <a:rPr lang="ru-RU" sz="1200" dirty="0"/>
              <a:t>Беларусь – </a:t>
            </a:r>
            <a:r>
              <a:rPr lang="ru-RU" sz="1200" b="1" i="1" dirty="0"/>
              <a:t>региональный лидер по производству тракторов</a:t>
            </a:r>
            <a:r>
              <a:rPr lang="ru-RU" sz="1200" dirty="0"/>
              <a:t>, их в стране производится порядка 80% от общего объема производства стран ЕАЭС. Также наша страна – крупный производитель сельскохозяйственных машин (комбайнов, различных видов кормоуборочной техники и агрегатов). </a:t>
            </a:r>
          </a:p>
          <a:p>
            <a:pPr algn="just"/>
            <a:r>
              <a:rPr lang="ru-RU" sz="1200" dirty="0"/>
              <a:t>Беларусь </a:t>
            </a:r>
            <a:r>
              <a:rPr lang="ru-RU" sz="1200" b="1" i="1" dirty="0"/>
              <a:t>входит в группу ведущих мировых производителей карьерной техники</a:t>
            </a:r>
            <a:r>
              <a:rPr lang="ru-RU" sz="1200" dirty="0"/>
              <a:t>: продукция Белорусского автомобильного завода занимает треть мирового рынка карьерных самосвалов.</a:t>
            </a:r>
          </a:p>
          <a:p>
            <a:pPr algn="just"/>
            <a:r>
              <a:rPr lang="ru-RU" sz="1200" dirty="0"/>
              <a:t>Около </a:t>
            </a:r>
            <a:r>
              <a:rPr lang="ru-RU" sz="1200" b="1" i="1" dirty="0"/>
              <a:t>70%</a:t>
            </a:r>
            <a:r>
              <a:rPr lang="ru-RU" sz="1200" dirty="0"/>
              <a:t> всех реализуемых в </a:t>
            </a:r>
            <a:r>
              <a:rPr lang="ru-RU" sz="1200" b="1" dirty="0"/>
              <a:t>Китайско-Белорусском индустриальном парке «Великий камень»</a:t>
            </a:r>
            <a:r>
              <a:rPr lang="ru-RU" sz="1200" dirty="0"/>
              <a:t> </a:t>
            </a:r>
            <a:r>
              <a:rPr lang="ru-RU" sz="1200" b="1" i="1" dirty="0"/>
              <a:t>проектов</a:t>
            </a:r>
            <a:r>
              <a:rPr lang="ru-RU" sz="1200" dirty="0"/>
              <a:t> можно </a:t>
            </a:r>
            <a:r>
              <a:rPr lang="ru-RU" sz="1200" b="1" i="1" dirty="0"/>
              <a:t>отнести к технологиям V и VI технологических укладов</a:t>
            </a:r>
            <a:r>
              <a:rPr lang="ru-RU" sz="1200" dirty="0"/>
              <a:t>, среди проектов в производственной сфере </a:t>
            </a:r>
            <a:r>
              <a:rPr lang="ru-RU" sz="1200" b="1" i="1" dirty="0"/>
              <a:t>доля высокотехнологичных превышает 60%</a:t>
            </a:r>
            <a:r>
              <a:rPr lang="ru-RU" sz="1200" dirty="0"/>
              <a:t>. </a:t>
            </a:r>
          </a:p>
          <a:p>
            <a:endParaRPr lang="ru-RU" sz="1200" dirty="0"/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Снижение выручки на предприяти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Индустриальный парк &quot;Великий камень&quot; | Belarus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00092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Снижение выручки на предприяти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1481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Беларусью по праву завоеван имидж донора безопасности в европейском регионе и мире, символами которого стали </a:t>
            </a:r>
            <a:r>
              <a:rPr lang="ru-RU" b="1" i="1" dirty="0"/>
              <a:t>проведение саммита «Нормандской четверки» и Минские договоренности</a:t>
            </a:r>
            <a:r>
              <a:rPr lang="ru-RU" dirty="0"/>
              <a:t>, способствовавшие </a:t>
            </a:r>
            <a:r>
              <a:rPr lang="ru-RU" dirty="0" err="1"/>
              <a:t>деэскалации</a:t>
            </a:r>
            <a:r>
              <a:rPr lang="ru-RU" dirty="0"/>
              <a:t> конфликта на востоке Украины. Так, в феврале 2015 года состоялись переговоры об урегулировании ситуации на Украине в «нормандском формате» между лидерами России, Германии, Франции и Украины. </a:t>
            </a:r>
          </a:p>
        </p:txBody>
      </p:sp>
      <p:pic>
        <p:nvPicPr>
          <p:cNvPr id="39938" name="Picture 2" descr="Лукашенко дарит цветы Меркель и улыбается Олланду — фоторепортаж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14843" cy="3895725"/>
          </a:xfrm>
          <a:prstGeom prst="rect">
            <a:avLst/>
          </a:prstGeom>
          <a:noFill/>
        </p:spPr>
      </p:pic>
      <p:pic>
        <p:nvPicPr>
          <p:cNvPr id="39940" name="Picture 4" descr="Лукашенко дарит цветы Меркель и улыбается Олланду — фоторепорта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21484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335758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/>
              <a:t>В июле 2012 года </a:t>
            </a:r>
            <a:r>
              <a:rPr lang="ru-RU" sz="1200" dirty="0"/>
              <a:t>с космодрома Байконур был выведен на орбиту </a:t>
            </a:r>
            <a:r>
              <a:rPr lang="ru-RU" sz="1200" b="1" dirty="0"/>
              <a:t>Белорусский космический аппарат (</a:t>
            </a:r>
            <a:r>
              <a:rPr lang="ru-RU" sz="1200" b="1" dirty="0" err="1"/>
              <a:t>БелКА</a:t>
            </a:r>
            <a:r>
              <a:rPr lang="ru-RU" sz="1200" b="1" dirty="0"/>
              <a:t>). </a:t>
            </a:r>
            <a:r>
              <a:rPr lang="ru-RU" sz="1200" dirty="0"/>
              <a:t>Запуск белорусского спутника стал ярким </a:t>
            </a:r>
            <a:r>
              <a:rPr lang="ru-RU" sz="1200" dirty="0" err="1"/>
              <a:t>имиджевым</a:t>
            </a:r>
            <a:r>
              <a:rPr lang="ru-RU" sz="1200" dirty="0"/>
              <a:t> событием для страны, продемонстрировал наличие суперсовременных технологий, наукоемких производств и объективно внес Беларусь в престижный список космических держав.</a:t>
            </a:r>
          </a:p>
          <a:p>
            <a:pPr algn="just"/>
            <a:r>
              <a:rPr lang="ru-RU" sz="1200" b="1" i="1" dirty="0"/>
              <a:t>В ноябре 2013 года </a:t>
            </a:r>
            <a:r>
              <a:rPr lang="ru-RU" sz="1200" dirty="0"/>
              <a:t>Беларусь была принята </a:t>
            </a:r>
            <a:r>
              <a:rPr lang="ru-RU" sz="1200" b="1" i="1" dirty="0"/>
              <a:t>в Комитет ООН по использованию космического пространства в мирных целях</a:t>
            </a:r>
            <a:r>
              <a:rPr lang="ru-RU" sz="1200" dirty="0"/>
              <a:t>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Савушкин продукт - ГО Управляющая компания холдинга Концер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олочный Мир. Молоч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Снижение выручки на предприяти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7 главных достижений белорусов в космонавтике | KV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4950"/>
            <a:ext cx="7215238" cy="5068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4214842" cy="2614618"/>
          </a:xfrm>
        </p:spPr>
        <p:txBody>
          <a:bodyPr>
            <a:normAutofit fontScale="70000" lnSpcReduction="20000"/>
          </a:bodyPr>
          <a:lstStyle/>
          <a:p>
            <a:pPr marL="541782" indent="-514350" algn="just">
              <a:buNone/>
            </a:pPr>
            <a:r>
              <a:rPr lang="ru-RU" i="1" dirty="0"/>
              <a:t>Главная ценность государства - </a:t>
            </a:r>
          </a:p>
          <a:p>
            <a:pPr marL="541782" indent="-514350" algn="just">
              <a:buNone/>
            </a:pPr>
            <a:r>
              <a:rPr lang="ru-RU" i="1" dirty="0"/>
              <a:t>это наши люди, которые своим </a:t>
            </a:r>
          </a:p>
          <a:p>
            <a:pPr marL="541782" indent="-514350" algn="just">
              <a:buNone/>
            </a:pPr>
            <a:r>
              <a:rPr lang="ru-RU" i="1" dirty="0"/>
              <a:t>талантом, творчеством и </a:t>
            </a:r>
          </a:p>
          <a:p>
            <a:pPr marL="541782" indent="-514350" algn="just">
              <a:buNone/>
            </a:pPr>
            <a:r>
              <a:rPr lang="ru-RU" i="1" dirty="0"/>
              <a:t>трудолюбием приумножают его</a:t>
            </a:r>
          </a:p>
          <a:p>
            <a:pPr marL="541782" indent="-514350" algn="just">
              <a:buNone/>
            </a:pPr>
            <a:r>
              <a:rPr lang="ru-RU" i="1" dirty="0"/>
              <a:t>славу, вдохновляют </a:t>
            </a:r>
          </a:p>
          <a:p>
            <a:pPr marL="541782" indent="-514350" algn="just">
              <a:buNone/>
            </a:pPr>
            <a:r>
              <a:rPr lang="ru-RU" i="1" dirty="0"/>
              <a:t>соотечественников на </a:t>
            </a:r>
          </a:p>
          <a:p>
            <a:pPr marL="541782" indent="-514350" algn="just">
              <a:buNone/>
            </a:pPr>
            <a:r>
              <a:rPr lang="ru-RU" i="1" dirty="0"/>
              <a:t>добрые дела, являются истинными </a:t>
            </a:r>
          </a:p>
          <a:p>
            <a:pPr marL="541782" indent="-514350" algn="just">
              <a:buNone/>
            </a:pPr>
            <a:r>
              <a:rPr lang="ru-RU" i="1" dirty="0"/>
              <a:t>патриотами своей Родины.</a:t>
            </a:r>
          </a:p>
          <a:p>
            <a:pPr marL="541782" indent="-514350" algn="r">
              <a:buNone/>
            </a:pPr>
            <a:r>
              <a:rPr lang="ru-RU" b="1" dirty="0"/>
              <a:t>А.Г.Лукашенко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642918"/>
            <a:ext cx="3474783" cy="51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7467600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9824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neta-solo.by/uploads/posts/2014-12/1417534417_konstitucija_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84784"/>
            <a:ext cx="4478643" cy="39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916833"/>
            <a:ext cx="3643338" cy="3971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/>
              <a:t>Человек, его права,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свободы и гарантии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их реализации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являются высшей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ценностью и целью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общества и 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/>
              <a:t>государства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(ст. 2 Конституции </a:t>
            </a:r>
          </a:p>
          <a:p>
            <a:pPr>
              <a:buNone/>
            </a:pPr>
            <a:r>
              <a:rPr lang="ru-RU" sz="2000" dirty="0"/>
              <a:t>Республики Беларусь)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Республика Беларусь сегодня – это страна, которую уважают, с которой считаются и в которой главный приоритет – человек.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7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28604"/>
            <a:ext cx="4963992" cy="62407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Доходы граждан</a:t>
            </a:r>
            <a:r>
              <a:rPr lang="ru-RU" dirty="0"/>
              <a:t>. В 2019 году по сравнению с 1994 годом номинальная начисленная среднемесячная заработная плата, а также средний размер назначенных пенсий </a:t>
            </a:r>
            <a:r>
              <a:rPr lang="ru-RU" b="1" i="1" dirty="0"/>
              <a:t>увеличились в 25 раз.</a:t>
            </a:r>
            <a:r>
              <a:rPr lang="ru-RU" dirty="0"/>
              <a:t> 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В 1994 году номинальная начисленная среднемесячная заработная плата составляла 21,1 долл. США в эквиваленте, в 2019 году – уже 523,2 долл. США в эквиваленте. Размер пенсий – 8,2 долл. США в эквиваленте и 205 долл. США в эквиваленте соответственно.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С 38,4% до 5% снизился уровень </a:t>
            </a:r>
            <a:r>
              <a:rPr lang="ru-RU" dirty="0" err="1"/>
              <a:t>малообеспеченности</a:t>
            </a:r>
            <a:r>
              <a:rPr lang="ru-RU" dirty="0"/>
              <a:t> населения (удельный вес населения с уровнем среднедушевых располагаемых ресурсов (доходов) ниже бюджета прожиточного минимума в общей численности населения).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074" name="Picture 2" descr="Президент России призвал улучшить ситуацию с доходами граж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357586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26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3392356" cy="592935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Расходы на питание</a:t>
            </a:r>
            <a:r>
              <a:rPr lang="ru-RU" sz="1600" dirty="0"/>
              <a:t> в потребительских расходах домашних хозяйств за четверть века </a:t>
            </a:r>
            <a:r>
              <a:rPr lang="ru-RU" sz="1600" b="1" i="1" dirty="0"/>
              <a:t>сократились в 1,6 раза</a:t>
            </a:r>
            <a:r>
              <a:rPr lang="ru-RU" sz="1600" dirty="0"/>
              <a:t>: в 1995 году они составляли 61,6%, в 2019 году – 38,7%.</a:t>
            </a:r>
          </a:p>
          <a:p>
            <a:pPr algn="just"/>
            <a:r>
              <a:rPr lang="ru-RU" sz="1600" b="1" dirty="0"/>
              <a:t>Уровень официально зарегистрированной безработицы</a:t>
            </a:r>
            <a:r>
              <a:rPr lang="ru-RU" sz="1600" dirty="0"/>
              <a:t> снизился с 2,1% в 1994 году </a:t>
            </a:r>
            <a:r>
              <a:rPr lang="ru-RU" sz="1600" b="1" i="1" dirty="0"/>
              <a:t>до 0,2%</a:t>
            </a:r>
            <a:r>
              <a:rPr lang="ru-RU" sz="1600" dirty="0"/>
              <a:t> в 2019 году. </a:t>
            </a:r>
          </a:p>
          <a:p>
            <a:pPr algn="just"/>
            <a:r>
              <a:rPr lang="ru-RU" sz="1600" b="1" dirty="0"/>
              <a:t>Продолжительность жизни и уровень смертности</a:t>
            </a:r>
            <a:r>
              <a:rPr lang="ru-RU" sz="1600" dirty="0"/>
              <a:t>. Почти </a:t>
            </a:r>
            <a:r>
              <a:rPr lang="ru-RU" sz="1600" b="1" i="1" dirty="0"/>
              <a:t>на 6 лет увеличилась</a:t>
            </a:r>
            <a:r>
              <a:rPr lang="ru-RU" sz="1600" dirty="0"/>
              <a:t> ожидаемая продолжительность жизни при рождении за период с 1994 года по 2019 год, снизилась младенческая и детская смертность, а также материнская. </a:t>
            </a:r>
          </a:p>
        </p:txBody>
      </p:sp>
      <p:pic>
        <p:nvPicPr>
          <p:cNvPr id="10242" name="Picture 2" descr="Рациональное пит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66"/>
            <a:ext cx="4857784" cy="2611432"/>
          </a:xfrm>
          <a:prstGeom prst="rect">
            <a:avLst/>
          </a:prstGeom>
          <a:noFill/>
        </p:spPr>
      </p:pic>
      <p:pic>
        <p:nvPicPr>
          <p:cNvPr id="10244" name="Picture 4" descr="Зарегистрированная безработица на 1 марта – 0,2% | Экономическая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4857784" cy="2000264"/>
          </a:xfrm>
          <a:prstGeom prst="rect">
            <a:avLst/>
          </a:prstGeom>
          <a:noFill/>
        </p:spPr>
      </p:pic>
      <p:pic>
        <p:nvPicPr>
          <p:cNvPr id="10246" name="Picture 6" descr="В РНПЦ «Мать и дитя» ежегодно получают лечение около 700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786322"/>
            <a:ext cx="4857784" cy="197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4535364" cy="671514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Здравоохранение</a:t>
            </a:r>
            <a:r>
              <a:rPr lang="ru-RU" sz="1800" dirty="0"/>
              <a:t>. В 1994 году на 10000 человек населения </a:t>
            </a:r>
            <a:r>
              <a:rPr lang="ru-RU" sz="1800" b="1" i="1" dirty="0"/>
              <a:t>численность врачей</a:t>
            </a:r>
            <a:r>
              <a:rPr lang="ru-RU" sz="1800" dirty="0"/>
              <a:t> специалистов составляла 41,8, в 2019 году – </a:t>
            </a:r>
            <a:r>
              <a:rPr lang="ru-RU" sz="1800" b="1" i="1" dirty="0"/>
              <a:t>59,1</a:t>
            </a:r>
            <a:r>
              <a:rPr lang="ru-RU" sz="1800" dirty="0"/>
              <a:t>; численность </a:t>
            </a:r>
            <a:r>
              <a:rPr lang="ru-RU" sz="1800" b="1" i="1" dirty="0"/>
              <a:t>средних медицинских работников</a:t>
            </a:r>
            <a:r>
              <a:rPr lang="ru-RU" sz="1800" dirty="0"/>
              <a:t> – 117,0 и </a:t>
            </a:r>
            <a:r>
              <a:rPr lang="ru-RU" sz="1800" b="1" i="1" dirty="0"/>
              <a:t>134,4</a:t>
            </a:r>
            <a:r>
              <a:rPr lang="ru-RU" sz="1800" dirty="0"/>
              <a:t> соответственно. </a:t>
            </a:r>
          </a:p>
          <a:p>
            <a:pPr algn="just"/>
            <a:r>
              <a:rPr lang="ru-RU" sz="1800" b="1" dirty="0"/>
              <a:t>Образование</a:t>
            </a:r>
            <a:r>
              <a:rPr lang="ru-RU" sz="1800" dirty="0"/>
              <a:t>. В 2019 году охват детей учреждениями дошкольного образования составлял </a:t>
            </a:r>
            <a:r>
              <a:rPr lang="ru-RU" sz="1800" b="1" i="1" dirty="0"/>
              <a:t>83,6%</a:t>
            </a:r>
            <a:r>
              <a:rPr lang="ru-RU" sz="1800" dirty="0"/>
              <a:t>, а в 1994 году – 51,9%. Численность студентов и магистрантов за четверть века увеличилась со 184 человек до </a:t>
            </a:r>
            <a:r>
              <a:rPr lang="ru-RU" sz="1800" b="1" i="1" dirty="0"/>
              <a:t>290 человек</a:t>
            </a:r>
            <a:r>
              <a:rPr lang="ru-RU" sz="1800" dirty="0"/>
              <a:t> на 10000 человек населения. </a:t>
            </a:r>
          </a:p>
          <a:p>
            <a:pPr algn="just"/>
            <a:r>
              <a:rPr lang="ru-RU" sz="1800" b="1" dirty="0"/>
              <a:t>Жилье</a:t>
            </a:r>
            <a:r>
              <a:rPr lang="ru-RU" sz="1800" dirty="0"/>
              <a:t>. Ввод в эксплуатацию жилых домов </a:t>
            </a:r>
            <a:r>
              <a:rPr lang="ru-RU" sz="1800" b="1" i="1" dirty="0"/>
              <a:t>увеличился</a:t>
            </a:r>
            <a:r>
              <a:rPr lang="ru-RU" sz="1800" dirty="0"/>
              <a:t> практически </a:t>
            </a:r>
            <a:r>
              <a:rPr lang="ru-RU" sz="1800" b="1" i="1" dirty="0"/>
              <a:t>на 20%</a:t>
            </a:r>
            <a:r>
              <a:rPr lang="ru-RU" sz="1800" dirty="0"/>
              <a:t>.</a:t>
            </a:r>
          </a:p>
          <a:p>
            <a:pPr algn="just"/>
            <a:r>
              <a:rPr lang="ru-RU" sz="1800" b="1" dirty="0"/>
              <a:t>Торговля</a:t>
            </a:r>
            <a:r>
              <a:rPr lang="ru-RU" sz="1800" dirty="0"/>
              <a:t>. Число объектов розничной торговли за 1994–2019 годы </a:t>
            </a:r>
            <a:r>
              <a:rPr lang="ru-RU" sz="1800" b="1" i="1" dirty="0"/>
              <a:t>увеличилось</a:t>
            </a:r>
            <a:r>
              <a:rPr lang="ru-RU" sz="1800" dirty="0"/>
              <a:t> более чем </a:t>
            </a:r>
            <a:r>
              <a:rPr lang="ru-RU" sz="1800" b="1" i="1" dirty="0"/>
              <a:t>в два раза</a:t>
            </a:r>
            <a:r>
              <a:rPr lang="ru-RU" sz="1800" dirty="0"/>
              <a:t>. </a:t>
            </a:r>
          </a:p>
        </p:txBody>
      </p:sp>
      <p:pic>
        <p:nvPicPr>
          <p:cNvPr id="26626" name="Picture 2" descr="Лучшая система образования. Топ-10 ст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00529" cy="2546332"/>
          </a:xfrm>
          <a:prstGeom prst="rect">
            <a:avLst/>
          </a:prstGeom>
          <a:noFill/>
        </p:spPr>
      </p:pic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В Гродно обновили список арендного жилья: квартир с удобствами 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4019544" cy="2220810"/>
          </a:xfrm>
          <a:prstGeom prst="rect">
            <a:avLst/>
          </a:prstGeom>
          <a:noFill/>
        </p:spPr>
      </p:pic>
      <p:pic>
        <p:nvPicPr>
          <p:cNvPr id="26636" name="Picture 12" descr="Куда идет здравоохранение региона | 74.ru - новости Челябин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4000527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4357718" cy="621510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Экономические показатели</a:t>
            </a:r>
            <a:r>
              <a:rPr lang="ru-RU" sz="1600" dirty="0"/>
              <a:t>. </a:t>
            </a:r>
            <a:r>
              <a:rPr lang="ru-RU" sz="1600" b="1" i="1" dirty="0"/>
              <a:t>ВВП</a:t>
            </a:r>
            <a:r>
              <a:rPr lang="ru-RU" sz="1600" dirty="0"/>
              <a:t> на душу населения в долларах США </a:t>
            </a:r>
            <a:r>
              <a:rPr lang="ru-RU" sz="1600" b="1" i="1" dirty="0"/>
              <a:t>вырос в 18 раз</a:t>
            </a:r>
            <a:r>
              <a:rPr lang="ru-RU" sz="1600" dirty="0"/>
              <a:t>, а объем промышленного производства – в 9 раз.</a:t>
            </a:r>
          </a:p>
          <a:p>
            <a:pPr algn="just"/>
            <a:r>
              <a:rPr lang="ru-RU" sz="1600" b="1" dirty="0"/>
              <a:t>Экспорт</a:t>
            </a:r>
            <a:r>
              <a:rPr lang="ru-RU" sz="1600" dirty="0"/>
              <a:t>. Экспорт товаров (в млн. долларов США) за четверть века </a:t>
            </a:r>
            <a:r>
              <a:rPr lang="ru-RU" sz="1600" b="1" i="1" dirty="0"/>
              <a:t>увеличился в 13 раз</a:t>
            </a:r>
            <a:r>
              <a:rPr lang="ru-RU" sz="1600" dirty="0"/>
              <a:t>, сельскохозяйственной продукции и продуктов питания (за период с 2000 по 2019 год) – в 10 раз, услуг (за период с 2005 по 2019 год) – в 4 раза. </a:t>
            </a:r>
          </a:p>
          <a:p>
            <a:pPr algn="just"/>
            <a:r>
              <a:rPr lang="ru-RU" sz="1600" b="1" dirty="0"/>
              <a:t>Индекс человеческого развития. </a:t>
            </a:r>
            <a:r>
              <a:rPr lang="ru-RU" sz="1600" dirty="0"/>
              <a:t>За четверть века наша страна </a:t>
            </a:r>
            <a:r>
              <a:rPr lang="ru-RU" sz="1600" b="1" i="1" dirty="0"/>
              <a:t>поднялась в рейтинге</a:t>
            </a:r>
            <a:r>
              <a:rPr lang="ru-RU" sz="1600" dirty="0"/>
              <a:t> по данному индексу с 67 места (из 148 стран) </a:t>
            </a:r>
            <a:r>
              <a:rPr lang="ru-RU" sz="1600" b="1" i="1" dirty="0"/>
              <a:t>до 50 места</a:t>
            </a:r>
            <a:r>
              <a:rPr lang="ru-RU" sz="1600" dirty="0"/>
              <a:t> (из 189 стран). </a:t>
            </a:r>
          </a:p>
          <a:p>
            <a:pPr algn="just"/>
            <a:r>
              <a:rPr lang="ru-RU" sz="1600" b="1" dirty="0"/>
              <a:t>Бизнес-среда</a:t>
            </a:r>
            <a:r>
              <a:rPr lang="ru-RU" sz="1600" dirty="0"/>
              <a:t>. В 2006 году Беларусь занимала 106 место (из 155 стран) в рейтинге стран по степени благоприятности условий для ведения бизнеса Всемирного банка, а в 2019 году – уже </a:t>
            </a:r>
            <a:r>
              <a:rPr lang="ru-RU" sz="1600" b="1" i="1" dirty="0"/>
              <a:t>49 место</a:t>
            </a:r>
            <a:r>
              <a:rPr lang="ru-RU" sz="1600" dirty="0"/>
              <a:t> (из 190 стран).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Новости экономики Беларуси: свежие экономические и бизнес новост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3929090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3929090" cy="621510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В соответствии с проведенным журналом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Lancet</a:t>
            </a:r>
            <a:r>
              <a:rPr lang="ru-RU" sz="1600" dirty="0"/>
              <a:t> измерением эффективности доступа к здравоохранению Беларусь обошла все страны СНГ и заняла </a:t>
            </a:r>
            <a:r>
              <a:rPr lang="ru-RU" sz="1600" b="1" dirty="0"/>
              <a:t>46-е место из 195 стран мира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Согласно рейтингу авторитетного американского агентства </a:t>
            </a:r>
            <a:r>
              <a:rPr lang="ru-RU" sz="1600" dirty="0" err="1"/>
              <a:t>Bloomberg</a:t>
            </a:r>
            <a:r>
              <a:rPr lang="ru-RU" sz="1600" dirty="0"/>
              <a:t>, Республика Беларусь заняла </a:t>
            </a:r>
            <a:r>
              <a:rPr lang="ru-RU" sz="1600" b="1" dirty="0"/>
              <a:t>49-е место из 56 по эффективности национальных систем здравоохранения</a:t>
            </a:r>
            <a:r>
              <a:rPr lang="ru-RU" sz="1600" dirty="0"/>
              <a:t>, опережая США и Россию.</a:t>
            </a:r>
          </a:p>
          <a:p>
            <a:pPr algn="just"/>
            <a:r>
              <a:rPr lang="ru-RU" sz="1600" dirty="0"/>
              <a:t>Беларусь входит в </a:t>
            </a:r>
            <a:r>
              <a:rPr lang="ru-RU" sz="1600" b="1" i="1" dirty="0"/>
              <a:t>топ-10 стран органного донорства</a:t>
            </a:r>
            <a:r>
              <a:rPr lang="ru-RU" sz="1600" dirty="0"/>
              <a:t>, опережая Австралию, Великобританию, Германию (более чем в 2,5 раза), Канаду.</a:t>
            </a:r>
          </a:p>
          <a:p>
            <a:pPr algn="just"/>
            <a:r>
              <a:rPr lang="ru-RU" sz="1600" dirty="0"/>
              <a:t>С 2008 года </a:t>
            </a:r>
            <a:r>
              <a:rPr lang="ru-RU" sz="1600" b="1" i="1" dirty="0"/>
              <a:t>число пересадок  различных органов в Беларуси выросло в 63 раза</a:t>
            </a:r>
            <a:r>
              <a:rPr lang="ru-RU" sz="1600" dirty="0"/>
              <a:t>. На сегодняшний день речь идет о более 4,5 тыс. трансплантаций.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Трансплантация органов в университетской клинике КОЧ. Новости 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09985"/>
            <a:ext cx="4357718" cy="508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4500594" cy="485778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Следует отметить, что </a:t>
            </a:r>
            <a:r>
              <a:rPr lang="ru-RU" sz="1400" b="1" i="1" dirty="0"/>
              <a:t>по обеспечению объемов строительства жилья на одного жителя Республика Беларусь занимает одно из ведущих мест среди стран СНГ</a:t>
            </a:r>
            <a:r>
              <a:rPr lang="ru-RU" sz="1400" dirty="0"/>
              <a:t>. Из общего объема, введенного в эксплуатацию жилья, 39,9% построено для граждан, состоящих на учете нуждающихся в улучшении жилищных условий, в том числе с государственной поддержкой – 28,7%. </a:t>
            </a:r>
          </a:p>
          <a:p>
            <a:pPr algn="just"/>
            <a:r>
              <a:rPr lang="ru-RU" sz="1400" dirty="0"/>
              <a:t>Ежегодно </a:t>
            </a:r>
            <a:r>
              <a:rPr lang="ru-RU" sz="1400" b="1" i="1" dirty="0"/>
              <a:t>объемы строительства жилья для многодетных семей увеличиваются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Большинство индивидуальных жилых домов вводится в эксплуатацию в сельских населенных пунктах (</a:t>
            </a:r>
            <a:r>
              <a:rPr lang="ru-RU" sz="1400" b="1" dirty="0"/>
              <a:t>57,6% индивидуальных домов</a:t>
            </a:r>
            <a:r>
              <a:rPr lang="ru-RU" sz="1400" dirty="0"/>
              <a:t>). </a:t>
            </a:r>
          </a:p>
          <a:p>
            <a:pPr algn="just"/>
            <a:r>
              <a:rPr lang="ru-RU" sz="1400" dirty="0"/>
              <a:t>Активно ведется </a:t>
            </a:r>
            <a:r>
              <a:rPr lang="ru-RU" sz="1400" b="1" i="1" dirty="0"/>
              <a:t>строительство арендного жилья</a:t>
            </a:r>
            <a:r>
              <a:rPr lang="ru-RU" sz="1400" dirty="0"/>
              <a:t> организациями. Только в 2019 году в республике введено в эксплуатацию более 130 тыс. кв. метров арендного жилья. </a:t>
            </a:r>
          </a:p>
        </p:txBody>
      </p:sp>
      <p:sp>
        <p:nvSpPr>
          <p:cNvPr id="26630" name="AutoShape 6" descr="Купить или арендовать квартиру - ситуация на украинском рын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В Гродно открыли новый дом семейного типа: родители воспитываю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823588" cy="440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0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521</TotalTime>
  <Words>1257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Республика Беларусь: уверенным шагом по пути независимости</vt:lpstr>
      <vt:lpstr>Презентация PowerPoint</vt:lpstr>
      <vt:lpstr>Республика Беларусь сегодня – это страна, которую уважают, с которой считаются и в которой главный приоритет – человек.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</dc:title>
  <dc:creator>bakun</dc:creator>
  <cp:lastModifiedBy>home</cp:lastModifiedBy>
  <cp:revision>59</cp:revision>
  <dcterms:created xsi:type="dcterms:W3CDTF">2020-05-26T13:06:12Z</dcterms:created>
  <dcterms:modified xsi:type="dcterms:W3CDTF">2020-06-21T17:19:18Z</dcterms:modified>
</cp:coreProperties>
</file>